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86" r:id="rId3"/>
    <p:sldMasterId id="2147483698" r:id="rId4"/>
  </p:sldMasterIdLst>
  <p:notesMasterIdLst>
    <p:notesMasterId r:id="rId93"/>
  </p:notesMasterIdLst>
  <p:sldIdLst>
    <p:sldId id="277" r:id="rId5"/>
    <p:sldId id="753" r:id="rId6"/>
    <p:sldId id="683" r:id="rId7"/>
    <p:sldId id="515" r:id="rId8"/>
    <p:sldId id="531" r:id="rId9"/>
    <p:sldId id="280" r:id="rId10"/>
    <p:sldId id="530" r:id="rId11"/>
    <p:sldId id="529" r:id="rId12"/>
    <p:sldId id="797" r:id="rId13"/>
    <p:sldId id="533" r:id="rId14"/>
    <p:sldId id="694" r:id="rId15"/>
    <p:sldId id="741" r:id="rId16"/>
    <p:sldId id="571" r:id="rId17"/>
    <p:sldId id="715" r:id="rId18"/>
    <p:sldId id="744" r:id="rId19"/>
    <p:sldId id="798" r:id="rId20"/>
    <p:sldId id="583" r:id="rId21"/>
    <p:sldId id="696" r:id="rId22"/>
    <p:sldId id="750" r:id="rId23"/>
    <p:sldId id="799" r:id="rId24"/>
    <p:sldId id="266" r:id="rId25"/>
    <p:sldId id="800" r:id="rId26"/>
    <p:sldId id="718" r:id="rId27"/>
    <p:sldId id="719" r:id="rId28"/>
    <p:sldId id="651" r:id="rId29"/>
    <p:sldId id="801" r:id="rId30"/>
    <p:sldId id="700" r:id="rId31"/>
    <p:sldId id="751" r:id="rId32"/>
    <p:sldId id="720" r:id="rId33"/>
    <p:sldId id="754" r:id="rId34"/>
    <p:sldId id="792" r:id="rId35"/>
    <p:sldId id="802" r:id="rId36"/>
    <p:sldId id="734" r:id="rId37"/>
    <p:sldId id="748" r:id="rId38"/>
    <p:sldId id="705" r:id="rId39"/>
    <p:sldId id="772" r:id="rId40"/>
    <p:sldId id="774" r:id="rId41"/>
    <p:sldId id="788" r:id="rId42"/>
    <p:sldId id="775" r:id="rId43"/>
    <p:sldId id="272" r:id="rId44"/>
    <p:sldId id="793" r:id="rId45"/>
    <p:sldId id="803" r:id="rId46"/>
    <p:sldId id="807" r:id="rId47"/>
    <p:sldId id="809" r:id="rId48"/>
    <p:sldId id="808" r:id="rId49"/>
    <p:sldId id="779" r:id="rId50"/>
    <p:sldId id="534" r:id="rId51"/>
    <p:sldId id="682" r:id="rId52"/>
    <p:sldId id="548" r:id="rId53"/>
    <p:sldId id="601" r:id="rId54"/>
    <p:sldId id="619" r:id="rId55"/>
    <p:sldId id="763" r:id="rId56"/>
    <p:sldId id="615" r:id="rId57"/>
    <p:sldId id="784" r:id="rId58"/>
    <p:sldId id="691" r:id="rId59"/>
    <p:sldId id="785" r:id="rId60"/>
    <p:sldId id="765" r:id="rId61"/>
    <p:sldId id="764" r:id="rId62"/>
    <p:sldId id="591" r:id="rId63"/>
    <p:sldId id="578" r:id="rId64"/>
    <p:sldId id="815" r:id="rId65"/>
    <p:sldId id="804" r:id="rId66"/>
    <p:sldId id="810" r:id="rId67"/>
    <p:sldId id="730" r:id="rId68"/>
    <p:sldId id="791" r:id="rId69"/>
    <p:sldId id="760" r:id="rId70"/>
    <p:sldId id="789" r:id="rId71"/>
    <p:sldId id="795" r:id="rId72"/>
    <p:sldId id="532" r:id="rId73"/>
    <p:sldId id="540" r:id="rId74"/>
    <p:sldId id="535" r:id="rId75"/>
    <p:sldId id="541" r:id="rId76"/>
    <p:sldId id="780" r:id="rId77"/>
    <p:sldId id="812" r:id="rId78"/>
    <p:sldId id="537" r:id="rId79"/>
    <p:sldId id="542" r:id="rId80"/>
    <p:sldId id="545" r:id="rId81"/>
    <p:sldId id="605" r:id="rId82"/>
    <p:sldId id="626" r:id="rId83"/>
    <p:sldId id="811" r:id="rId84"/>
    <p:sldId id="627" r:id="rId85"/>
    <p:sldId id="814" r:id="rId86"/>
    <p:sldId id="813" r:id="rId87"/>
    <p:sldId id="768" r:id="rId88"/>
    <p:sldId id="769" r:id="rId89"/>
    <p:sldId id="762" r:id="rId90"/>
    <p:sldId id="767" r:id="rId91"/>
    <p:sldId id="766" r:id="rId9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s" id="{4DA9FF83-01AE-414B-AE24-AB70921E8644}">
          <p14:sldIdLst>
            <p14:sldId id="277"/>
            <p14:sldId id="753"/>
            <p14:sldId id="683"/>
            <p14:sldId id="515"/>
            <p14:sldId id="531"/>
            <p14:sldId id="280"/>
            <p14:sldId id="530"/>
            <p14:sldId id="529"/>
            <p14:sldId id="797"/>
            <p14:sldId id="533"/>
            <p14:sldId id="694"/>
            <p14:sldId id="741"/>
            <p14:sldId id="571"/>
            <p14:sldId id="715"/>
            <p14:sldId id="744"/>
            <p14:sldId id="798"/>
            <p14:sldId id="583"/>
            <p14:sldId id="696"/>
            <p14:sldId id="750"/>
            <p14:sldId id="799"/>
            <p14:sldId id="266"/>
            <p14:sldId id="800"/>
            <p14:sldId id="718"/>
            <p14:sldId id="719"/>
            <p14:sldId id="651"/>
            <p14:sldId id="801"/>
            <p14:sldId id="700"/>
            <p14:sldId id="751"/>
            <p14:sldId id="720"/>
            <p14:sldId id="754"/>
            <p14:sldId id="792"/>
            <p14:sldId id="802"/>
            <p14:sldId id="734"/>
            <p14:sldId id="748"/>
            <p14:sldId id="705"/>
            <p14:sldId id="772"/>
            <p14:sldId id="774"/>
            <p14:sldId id="788"/>
            <p14:sldId id="775"/>
            <p14:sldId id="272"/>
            <p14:sldId id="793"/>
            <p14:sldId id="803"/>
            <p14:sldId id="807"/>
            <p14:sldId id="809"/>
            <p14:sldId id="808"/>
            <p14:sldId id="779"/>
            <p14:sldId id="534"/>
            <p14:sldId id="682"/>
            <p14:sldId id="548"/>
            <p14:sldId id="601"/>
            <p14:sldId id="619"/>
            <p14:sldId id="763"/>
            <p14:sldId id="615"/>
            <p14:sldId id="784"/>
            <p14:sldId id="691"/>
            <p14:sldId id="785"/>
            <p14:sldId id="765"/>
            <p14:sldId id="764"/>
            <p14:sldId id="591"/>
            <p14:sldId id="578"/>
            <p14:sldId id="815"/>
            <p14:sldId id="804"/>
            <p14:sldId id="810"/>
            <p14:sldId id="730"/>
            <p14:sldId id="791"/>
            <p14:sldId id="760"/>
            <p14:sldId id="789"/>
            <p14:sldId id="795"/>
            <p14:sldId id="532"/>
            <p14:sldId id="540"/>
            <p14:sldId id="535"/>
            <p14:sldId id="541"/>
            <p14:sldId id="780"/>
            <p14:sldId id="812"/>
            <p14:sldId id="537"/>
            <p14:sldId id="542"/>
            <p14:sldId id="545"/>
            <p14:sldId id="605"/>
            <p14:sldId id="626"/>
            <p14:sldId id="811"/>
            <p14:sldId id="627"/>
            <p14:sldId id="814"/>
            <p14:sldId id="813"/>
            <p14:sldId id="768"/>
            <p14:sldId id="769"/>
            <p14:sldId id="762"/>
            <p14:sldId id="767"/>
            <p14:sldId id="766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orient="horz" pos="744" userDrawn="1">
          <p15:clr>
            <a:srgbClr val="A4A3A4"/>
          </p15:clr>
        </p15:guide>
        <p15:guide id="6" pos="3216" userDrawn="1">
          <p15:clr>
            <a:srgbClr val="A4A3A4"/>
          </p15:clr>
        </p15:guide>
        <p15:guide id="7" pos="2568" userDrawn="1">
          <p15:clr>
            <a:srgbClr val="A4A3A4"/>
          </p15:clr>
        </p15:guide>
        <p15:guide id="8" pos="50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er Zou" initials="SZ" lastIdx="4" clrIdx="0"/>
  <p:cmAuthor id="2" name="Jay Lee" initials="JL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0000"/>
    <a:srgbClr val="0082A0"/>
    <a:srgbClr val="3098B0"/>
    <a:srgbClr val="00CCFF"/>
    <a:srgbClr val="FF0066"/>
    <a:srgbClr val="F5F5F5"/>
    <a:srgbClr val="E9E9E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0"/>
    <p:restoredTop sz="93303"/>
  </p:normalViewPr>
  <p:slideViewPr>
    <p:cSldViewPr snapToGrid="0">
      <p:cViewPr varScale="1">
        <p:scale>
          <a:sx n="106" d="100"/>
          <a:sy n="106" d="100"/>
        </p:scale>
        <p:origin x="1048" y="168"/>
      </p:cViewPr>
      <p:guideLst>
        <p:guide pos="3840"/>
        <p:guide orient="horz" pos="2160"/>
        <p:guide pos="264"/>
        <p:guide orient="horz" pos="744"/>
        <p:guide pos="3216"/>
        <p:guide pos="2568"/>
        <p:guide pos="50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987E4-3601-B54C-878E-8FD46DFC68E0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2DA00-B48D-D74F-8317-6FAFADDE4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5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79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806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145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987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/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problem,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design,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couldn’t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in.</a:t>
            </a:r>
            <a:r>
              <a:rPr lang="zh-CN" altLang="en-US" dirty="0"/>
              <a:t> </a:t>
            </a: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051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24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224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3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61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9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I’m</a:t>
            </a:r>
            <a:r>
              <a:rPr lang="zh-CN" altLang="en-US" dirty="0"/>
              <a:t> </a:t>
            </a:r>
            <a:r>
              <a:rPr lang="en-US" altLang="zh-CN" dirty="0"/>
              <a:t>going to</a:t>
            </a:r>
            <a:r>
              <a:rPr lang="zh-CN" altLang="en-US" dirty="0"/>
              <a:t> </a:t>
            </a:r>
            <a:r>
              <a:rPr lang="en-US" altLang="zh-CN" dirty="0"/>
              <a:t>unpack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pain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one.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brought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list,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scrolling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pattern.</a:t>
            </a:r>
          </a:p>
          <a:p>
            <a:r>
              <a:rPr lang="en-US" altLang="zh-CN" dirty="0"/>
              <a:t>People’s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flatten.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90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12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49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783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942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50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568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229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64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Starting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4606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6055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642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5509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18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882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2041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2872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5303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65352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I’m</a:t>
            </a:r>
            <a:r>
              <a:rPr lang="zh-CN" altLang="en-US" dirty="0"/>
              <a:t> </a:t>
            </a:r>
            <a:r>
              <a:rPr lang="en-US" altLang="zh-CN" dirty="0"/>
              <a:t>going to</a:t>
            </a:r>
            <a:r>
              <a:rPr lang="zh-CN" altLang="en-US" dirty="0"/>
              <a:t> </a:t>
            </a:r>
            <a:r>
              <a:rPr lang="en-US" altLang="zh-CN" dirty="0"/>
              <a:t>unpack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pain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one.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brought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list,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scrolling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pattern.</a:t>
            </a:r>
          </a:p>
          <a:p>
            <a:r>
              <a:rPr lang="en-US" altLang="zh-CN" dirty="0"/>
              <a:t>People’s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flatten.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386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breaking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sense.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talking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is,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boring.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6179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003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8892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I’m</a:t>
            </a:r>
            <a:r>
              <a:rPr lang="zh-CN" altLang="en-US" dirty="0"/>
              <a:t> </a:t>
            </a:r>
            <a:r>
              <a:rPr lang="en-US" altLang="zh-CN" dirty="0"/>
              <a:t>going to</a:t>
            </a:r>
            <a:r>
              <a:rPr lang="zh-CN" altLang="en-US" dirty="0"/>
              <a:t> </a:t>
            </a:r>
            <a:r>
              <a:rPr lang="en-US" altLang="zh-CN" dirty="0"/>
              <a:t>unpack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pain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one.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brought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list,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scrolling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pattern.</a:t>
            </a:r>
          </a:p>
          <a:p>
            <a:r>
              <a:rPr lang="en-US" altLang="zh-CN" dirty="0"/>
              <a:t>People’s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flatten.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0631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Currently</a:t>
            </a:r>
          </a:p>
          <a:p>
            <a:endParaRPr 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card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text,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</a:p>
          <a:p>
            <a:endParaRPr lang="en-US" altLang="zh-CN" dirty="0"/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scroll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</a:p>
          <a:p>
            <a:endParaRPr lang="en-US" altLang="zh-CN" dirty="0"/>
          </a:p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really</a:t>
            </a:r>
            <a:r>
              <a:rPr lang="zh-CN" altLang="en-US" dirty="0"/>
              <a:t>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Cognitive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vision</a:t>
            </a:r>
            <a:r>
              <a:rPr lang="zh-CN" altLang="en-US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690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9900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</a:t>
            </a:r>
            <a:r>
              <a:rPr lang="en-US" altLang="zh-CN" dirty="0"/>
              <a:t>w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being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second.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integrate.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kind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scenario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trump’s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being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</a:p>
          <a:p>
            <a:endParaRPr lang="en-US" dirty="0"/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quantity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4201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45851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7690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2058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34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reasons</a:t>
            </a:r>
            <a:r>
              <a:rPr lang="zh-CN" altLang="en-US" dirty="0"/>
              <a:t> </a:t>
            </a:r>
            <a:r>
              <a:rPr lang="en-US" altLang="zh-CN" dirty="0"/>
              <a:t>behind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new,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focus,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interest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actively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boring.</a:t>
            </a:r>
            <a:r>
              <a:rPr lang="zh-CN" altLang="en-US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6EA3AB-7C2B-3F4E-9DF2-41366058A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6093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r>
              <a:rPr lang="zh-CN" altLang="en-US" dirty="0"/>
              <a:t> </a:t>
            </a:r>
            <a:r>
              <a:rPr lang="en-US" altLang="zh-CN" dirty="0"/>
              <a:t>I’ve</a:t>
            </a:r>
            <a:r>
              <a:rPr lang="zh-CN" altLang="en-US" dirty="0"/>
              <a:t> </a:t>
            </a:r>
            <a:r>
              <a:rPr lang="en-US" altLang="zh-CN" dirty="0"/>
              <a:t>explored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Found.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6736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726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certainly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passive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describe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experience.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293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r>
              <a:rPr lang="zh-CN" altLang="en-US" dirty="0"/>
              <a:t> </a:t>
            </a:r>
            <a:r>
              <a:rPr lang="en-US" altLang="zh-CN" dirty="0"/>
              <a:t>I’ve</a:t>
            </a:r>
            <a:r>
              <a:rPr lang="zh-CN" altLang="en-US" dirty="0"/>
              <a:t> </a:t>
            </a:r>
            <a:r>
              <a:rPr lang="en-US" altLang="zh-CN" dirty="0"/>
              <a:t>explored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Found.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78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r>
              <a:rPr lang="zh-CN" altLang="en-US" dirty="0"/>
              <a:t> </a:t>
            </a:r>
            <a:r>
              <a:rPr lang="en-US" altLang="zh-CN" dirty="0"/>
              <a:t>I’ve</a:t>
            </a:r>
            <a:r>
              <a:rPr lang="zh-CN" altLang="en-US" dirty="0"/>
              <a:t> </a:t>
            </a:r>
            <a:r>
              <a:rPr lang="en-US" altLang="zh-CN" dirty="0"/>
              <a:t>explored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Found.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937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/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problem,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design,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couldn’t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in.</a:t>
            </a:r>
            <a:r>
              <a:rPr lang="zh-CN" altLang="en-US" dirty="0"/>
              <a:t> </a:t>
            </a: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736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4" y="810161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547303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00728-70CB-4621-8186-1C9CE0475F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2023427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1: Something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4D03B84-FE05-4F2C-BEAE-6554F8024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2998" y="3764892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D8200B4-2679-4552-8224-BBA3D23768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2997" y="3241016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2: Something here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2C5A43BC-103B-4DAC-9EC9-207F726060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2996" y="4982481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5C98D53-837C-459D-B5A4-56681FE247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2995" y="4458605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3: Something here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1066A3-4F43-4B7C-A831-0380DE090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EFAE2E-6B1F-494C-A3B6-4CD60B19B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0"/>
          <a:stretch/>
        </p:blipFill>
        <p:spPr>
          <a:xfrm>
            <a:off x="236578" y="6308370"/>
            <a:ext cx="297954" cy="288444"/>
          </a:xfrm>
          <a:prstGeom prst="rect">
            <a:avLst/>
          </a:prstGeom>
        </p:spPr>
      </p:pic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8313308-984E-41F6-962C-476AB89B6A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0240" y="6291931"/>
            <a:ext cx="1263958" cy="42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F964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Studio 8</a:t>
            </a:r>
            <a:r>
              <a:rPr lang="en-US"/>
              <a:t> 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4A78A17-B98A-4019-971B-8B7BE144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54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400300"/>
            <a:ext cx="10515600" cy="108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E413E7-6986-4660-AD61-D577AFEDE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0"/>
          <a:stretch/>
        </p:blipFill>
        <p:spPr>
          <a:xfrm>
            <a:off x="1271293" y="5292284"/>
            <a:ext cx="636079" cy="6157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99D872-F814-479E-8DD2-F1676E1FE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>
            <a:off x="10875549" y="3015170"/>
            <a:ext cx="1316451" cy="38428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A47F71-B81B-4E1F-8531-C1C32E50A994}"/>
              </a:ext>
            </a:extLst>
          </p:cNvPr>
          <p:cNvSpPr txBox="1"/>
          <p:nvPr userDrawn="1"/>
        </p:nvSpPr>
        <p:spPr>
          <a:xfrm>
            <a:off x="1991878" y="5538729"/>
            <a:ext cx="292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10/12/2017</a:t>
            </a:r>
          </a:p>
        </p:txBody>
      </p:sp>
    </p:spTree>
    <p:extLst>
      <p:ext uri="{BB962C8B-B14F-4D97-AF65-F5344CB8AC3E}">
        <p14:creationId xmlns:p14="http://schemas.microsoft.com/office/powerpoint/2010/main" val="2709722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7AAA-7DA5-461F-BE6D-D83E19BC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10515600" cy="7900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53CDF-88D4-4D82-9E9A-D719E85F8D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1B7E2F-9A63-4718-9006-9B72699BE25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3000" y="2390239"/>
            <a:ext cx="10515600" cy="15527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F0A973-DCEB-4242-8A1C-167FF06A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14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nten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10161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1600200"/>
            <a:ext cx="9864745" cy="48763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99D872-F814-479E-8DD2-F1676E1FE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>
            <a:off x="10875549" y="3015170"/>
            <a:ext cx="1316451" cy="384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98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A1AACF-7606-4BB6-B068-9DED07E8BC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61C39-5C8C-4089-806C-156778BEA3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3000" y="1600200"/>
            <a:ext cx="10204450" cy="4346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and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4D01B-7BA8-4740-888B-27069951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08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cont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61C39-5C8C-4089-806C-156778BEA3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3000" y="1600200"/>
            <a:ext cx="10204450" cy="4346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and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4D01B-7BA8-4740-888B-27069951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77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4" y="810161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547303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00728-70CB-4621-8186-1C9CE0475F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2023427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1: Something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4D03B84-FE05-4F2C-BEAE-6554F8024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2998" y="3764892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D8200B4-2679-4552-8224-BBA3D23768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2997" y="3241016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2: Something here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2C5A43BC-103B-4DAC-9EC9-207F726060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2996" y="4982481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5C98D53-837C-459D-B5A4-56681FE247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2995" y="4458605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3: Something here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1066A3-4F43-4B7C-A831-0380DE090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EFAE2E-6B1F-494C-A3B6-4CD60B19B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0"/>
          <a:stretch/>
        </p:blipFill>
        <p:spPr>
          <a:xfrm>
            <a:off x="236578" y="6308370"/>
            <a:ext cx="297954" cy="288444"/>
          </a:xfrm>
          <a:prstGeom prst="rect">
            <a:avLst/>
          </a:prstGeom>
        </p:spPr>
      </p:pic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8313308-984E-41F6-962C-476AB89B6A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0240" y="6291931"/>
            <a:ext cx="1263958" cy="42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F964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Studio 8</a:t>
            </a:r>
            <a:r>
              <a:rPr lang="en-US"/>
              <a:t> 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4A78A17-B98A-4019-971B-8B7BE144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97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C9523-AC7E-4D16-A6FD-C2A241A9C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9" y="1625683"/>
            <a:ext cx="10204449" cy="4502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9AAF6E-8678-4225-BECF-7348909017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7C3D8C-0840-4E0B-837A-1EF5A54E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5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C9523-AC7E-4D16-A6FD-C2A241A9C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1625683"/>
            <a:ext cx="4876800" cy="4502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18339CE-7D51-4AE6-A9F9-7DCD84E4D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568" y="1625683"/>
            <a:ext cx="5041232" cy="4502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9E987-621B-434B-A720-63001F88E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EA91FE1-16E8-440C-9EC1-D3B895167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8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400300"/>
            <a:ext cx="10515600" cy="108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16DE1D6-2031-42B3-8535-1D8A14AC6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15005"/>
            <a:ext cx="4969683" cy="42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Your name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99D872-F814-479E-8DD2-F1676E1FE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>
            <a:off x="10875549" y="3015170"/>
            <a:ext cx="1316451" cy="38428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22A3FE-BE58-40CC-8057-CE450E281D2C}"/>
              </a:ext>
            </a:extLst>
          </p:cNvPr>
          <p:cNvSpPr txBox="1"/>
          <p:nvPr userDrawn="1"/>
        </p:nvSpPr>
        <p:spPr>
          <a:xfrm>
            <a:off x="1143000" y="1677371"/>
            <a:ext cx="2893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969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79169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ED45BA-B4A9-48AE-BE8B-CBC7A50C5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DABCB-F55E-46DB-AEEE-962F8C98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34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DDE0D-AC1F-416A-A844-A2F66ECA2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815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041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298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065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46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205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4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830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451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792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795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41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021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149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857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455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7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834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072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598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310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70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25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F969FF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0">
          <p15:clr>
            <a:srgbClr val="F26B43"/>
          </p15:clr>
        </p15:guide>
        <p15:guide id="2" orient="horz" pos="1008">
          <p15:clr>
            <a:srgbClr val="F26B43"/>
          </p15:clr>
        </p15:guide>
        <p15:guide id="3" orient="horz" pos="5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1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592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5CEA6-53ED-0145-88D8-FD6B73533E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0342" r="34101"/>
          <a:stretch/>
        </p:blipFill>
        <p:spPr>
          <a:xfrm>
            <a:off x="0" y="322119"/>
            <a:ext cx="121920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D8465A-2A83-4DFE-AF3A-684557D0E40C}"/>
              </a:ext>
            </a:extLst>
          </p:cNvPr>
          <p:cNvSpPr/>
          <p:nvPr/>
        </p:nvSpPr>
        <p:spPr>
          <a:xfrm>
            <a:off x="879339" y="1478584"/>
            <a:ext cx="927825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LOST</a:t>
            </a:r>
            <a:r>
              <a:rPr lang="zh-CN" altLang="en-US" sz="8800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8800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&amp;</a:t>
            </a:r>
          </a:p>
          <a:p>
            <a:r>
              <a:rPr lang="en-US" altLang="zh-CN" sz="8800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FOUND</a:t>
            </a:r>
            <a:endParaRPr lang="en-US" altLang="zh-TW" sz="8800" b="1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E2148A-42F4-4945-BFED-9ED47DBEBAA4}"/>
              </a:ext>
            </a:extLst>
          </p:cNvPr>
          <p:cNvSpPr txBox="1"/>
          <p:nvPr/>
        </p:nvSpPr>
        <p:spPr>
          <a:xfrm>
            <a:off x="960711" y="4279351"/>
            <a:ext cx="502445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BING</a:t>
            </a:r>
            <a:r>
              <a:rPr lang="zh-CN" altLang="en-US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NEWS</a:t>
            </a:r>
            <a:r>
              <a:rPr lang="zh-CN" altLang="en-US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VERTICAL</a:t>
            </a:r>
          </a:p>
          <a:p>
            <a:r>
              <a:rPr lang="en-US" altLang="zh-CN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MOBILE</a:t>
            </a:r>
            <a:r>
              <a:rPr lang="zh-CN" altLang="en-US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DESIGN</a:t>
            </a:r>
            <a:r>
              <a:rPr lang="zh-CN" altLang="en-US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EXPLORATION</a:t>
            </a:r>
          </a:p>
          <a:p>
            <a:endParaRPr lang="en-US" altLang="zh-CN" b="1" spc="20" dirty="0">
              <a:solidFill>
                <a:srgbClr val="00FFFF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altLang="zh-CN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MENTOR</a:t>
            </a:r>
            <a:r>
              <a:rPr lang="zh-CN" altLang="en-US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YAN</a:t>
            </a:r>
            <a:r>
              <a:rPr lang="zh-CN" altLang="en-US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YAN</a:t>
            </a:r>
          </a:p>
          <a:p>
            <a:r>
              <a:rPr lang="en-US" altLang="zh-CN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YIFEI</a:t>
            </a:r>
            <a:r>
              <a:rPr lang="zh-CN" altLang="en-US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GONG</a:t>
            </a:r>
            <a:r>
              <a:rPr lang="zh-CN" altLang="en-US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SEPTEMBER</a:t>
            </a:r>
            <a:r>
              <a:rPr lang="zh-CN" altLang="en-US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2019</a:t>
            </a:r>
            <a:r>
              <a:rPr lang="zh-CN" altLang="en-US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endParaRPr lang="en-US" b="1" spc="20" dirty="0">
              <a:solidFill>
                <a:schemeClr val="bg1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86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0" y="3157072"/>
            <a:ext cx="68059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Feel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content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is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not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attracting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685899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PAIN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1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INTEREST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403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305615"/>
            <a:ext cx="92098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Barrier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 news app users say they want personalized content, but few have taken steps to get it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.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Apps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Survey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Results,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June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2017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2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06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2967335"/>
            <a:ext cx="11234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Personal</a:t>
            </a:r>
            <a:r>
              <a:rPr lang="en-US" altLang="zh-CN" sz="3600" b="1" dirty="0" err="1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ize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For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You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Content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on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</a:p>
          <a:p>
            <a:pPr algn="ctr">
              <a:defRPr/>
            </a:pP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Scenario</a:t>
            </a:r>
            <a:endParaRPr lang="en-US" b="1" cap="all" spc="20" dirty="0">
              <a:solidFill>
                <a:srgbClr val="00FFFF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3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2967335"/>
            <a:ext cx="11234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Make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personalization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on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 easier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and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more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accessible</a:t>
            </a:r>
          </a:p>
          <a:p>
            <a:pPr algn="ctr">
              <a:defRPr/>
            </a:pP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HMW</a:t>
            </a:r>
            <a:endParaRPr lang="en-US" b="1" cap="all" spc="20" dirty="0">
              <a:solidFill>
                <a:srgbClr val="00FFFF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77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593532" y="2690336"/>
            <a:ext cx="110049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DESIGN</a:t>
            </a:r>
            <a:r>
              <a:rPr kumimoji="0" lang="zh-CN" altLang="en-US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DIRECTION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lvl="0" algn="ctr" fontAlgn="base">
              <a:defRPr/>
            </a:pPr>
            <a:r>
              <a:rPr lang="en-US" altLang="zh-CN" sz="7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Personalization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155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50DECEFD-ABDA-1648-BA7F-38EA917382FA}"/>
              </a:ext>
            </a:extLst>
          </p:cNvPr>
          <p:cNvSpPr/>
          <p:nvPr/>
        </p:nvSpPr>
        <p:spPr>
          <a:xfrm>
            <a:off x="1550964" y="3077736"/>
            <a:ext cx="234176" cy="23417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00FFFF"/>
              </a:solidFill>
              <a:latin typeface="Calibri" panose="020F0502020204030204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FC867F-6E75-3A42-B1A9-DE7DDA10DD0B}"/>
              </a:ext>
            </a:extLst>
          </p:cNvPr>
          <p:cNvCxnSpPr>
            <a:cxnSpLocks/>
          </p:cNvCxnSpPr>
          <p:nvPr/>
        </p:nvCxnSpPr>
        <p:spPr>
          <a:xfrm>
            <a:off x="1785140" y="3194824"/>
            <a:ext cx="2799726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A990885-073A-B44E-B6BE-37D0935D73A1}"/>
              </a:ext>
            </a:extLst>
          </p:cNvPr>
          <p:cNvSpPr/>
          <p:nvPr/>
        </p:nvSpPr>
        <p:spPr>
          <a:xfrm>
            <a:off x="4584866" y="3077736"/>
            <a:ext cx="234176" cy="23417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E21ECA-D273-BA44-8056-0E309F8B1335}"/>
              </a:ext>
            </a:extLst>
          </p:cNvPr>
          <p:cNvCxnSpPr>
            <a:cxnSpLocks/>
            <a:stCxn id="20" idx="6"/>
            <a:endCxn id="16" idx="2"/>
          </p:cNvCxnSpPr>
          <p:nvPr/>
        </p:nvCxnSpPr>
        <p:spPr>
          <a:xfrm>
            <a:off x="4819042" y="3194824"/>
            <a:ext cx="2654039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DC37696-7CCC-8A4D-B6DB-0EF909C3CD76}"/>
              </a:ext>
            </a:extLst>
          </p:cNvPr>
          <p:cNvSpPr/>
          <p:nvPr/>
        </p:nvSpPr>
        <p:spPr>
          <a:xfrm>
            <a:off x="10285334" y="3077736"/>
            <a:ext cx="234176" cy="23417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1831BB-0E36-7E49-91AE-BA363D5198F9}"/>
              </a:ext>
            </a:extLst>
          </p:cNvPr>
          <p:cNvSpPr txBox="1"/>
          <p:nvPr/>
        </p:nvSpPr>
        <p:spPr>
          <a:xfrm>
            <a:off x="471203" y="3429000"/>
            <a:ext cx="23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lang="en-US" altLang="zh-CN" dirty="0">
                <a:solidFill>
                  <a:srgbClr val="00FFFF"/>
                </a:solidFill>
                <a:latin typeface="Calibri" panose="020F0502020204030204"/>
              </a:rPr>
              <a:t>-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Mobile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C784C-1A71-9842-98BB-0B59D075791A}"/>
              </a:ext>
            </a:extLst>
          </p:cNvPr>
          <p:cNvSpPr txBox="1"/>
          <p:nvPr/>
        </p:nvSpPr>
        <p:spPr>
          <a:xfrm>
            <a:off x="3429808" y="3429000"/>
            <a:ext cx="254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Browse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News</a:t>
            </a:r>
            <a:r>
              <a:rPr lang="en-US" altLang="zh-CN" dirty="0">
                <a:solidFill>
                  <a:srgbClr val="00FFFF"/>
                </a:solidFill>
              </a:rPr>
              <a:t> on</a:t>
            </a:r>
            <a:r>
              <a:rPr lang="zh-CN" altLang="en-US" dirty="0">
                <a:solidFill>
                  <a:srgbClr val="00FFFF"/>
                </a:solidFill>
              </a:rPr>
              <a:t> </a:t>
            </a:r>
            <a:r>
              <a:rPr lang="en-US" altLang="zh-CN" dirty="0">
                <a:solidFill>
                  <a:srgbClr val="00FFFF"/>
                </a:solidFill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1B0AB1-C472-4E49-A9BF-0E6F39699D2F}"/>
              </a:ext>
            </a:extLst>
          </p:cNvPr>
          <p:cNvSpPr txBox="1"/>
          <p:nvPr/>
        </p:nvSpPr>
        <p:spPr>
          <a:xfrm>
            <a:off x="6233832" y="3429000"/>
            <a:ext cx="276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Personal</a:t>
            </a:r>
            <a:r>
              <a:rPr lang="en-US" altLang="zh-CN" dirty="0" err="1">
                <a:solidFill>
                  <a:srgbClr val="00FFFF"/>
                </a:solidFill>
                <a:latin typeface="Calibri" panose="020F0502020204030204"/>
                <a:ea typeface="等线" panose="02010600030101010101" pitchFamily="2" charset="-122"/>
              </a:rPr>
              <a:t>ize</a:t>
            </a:r>
            <a:r>
              <a:rPr lang="zh-CN" altLang="en-US" dirty="0">
                <a:solidFill>
                  <a:srgbClr val="00FFFF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rgbClr val="00FFFF"/>
                </a:solidFill>
                <a:latin typeface="Calibri" panose="020F0502020204030204"/>
                <a:ea typeface="等线" panose="02010600030101010101" pitchFamily="2" charset="-122"/>
              </a:rPr>
              <a:t>on</a:t>
            </a:r>
            <a:r>
              <a:rPr lang="zh-CN" altLang="en-US" dirty="0">
                <a:solidFill>
                  <a:srgbClr val="00FFFF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rgbClr val="00FFFF"/>
                </a:solidFill>
                <a:latin typeface="Calibri" panose="020F0502020204030204"/>
                <a:ea typeface="等线" panose="02010600030101010101" pitchFamily="2" charset="-122"/>
              </a:rPr>
              <a:t>Desktop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59B991-2096-FE4C-9FD9-13D7CF7E430C}"/>
              </a:ext>
            </a:extLst>
          </p:cNvPr>
          <p:cNvSpPr txBox="1"/>
          <p:nvPr/>
        </p:nvSpPr>
        <p:spPr>
          <a:xfrm>
            <a:off x="8930178" y="3429000"/>
            <a:ext cx="294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Back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View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758BBC-21BB-F44D-B50A-CFB7F23CD4ED}"/>
              </a:ext>
            </a:extLst>
          </p:cNvPr>
          <p:cNvSpPr/>
          <p:nvPr/>
        </p:nvSpPr>
        <p:spPr>
          <a:xfrm>
            <a:off x="7473081" y="3077736"/>
            <a:ext cx="234176" cy="23417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C7839B-2648-0B47-BABB-389F482911A4}"/>
              </a:ext>
            </a:extLst>
          </p:cNvPr>
          <p:cNvCxnSpPr>
            <a:cxnSpLocks/>
            <a:stCxn id="16" idx="6"/>
            <a:endCxn id="24" idx="2"/>
          </p:cNvCxnSpPr>
          <p:nvPr/>
        </p:nvCxnSpPr>
        <p:spPr>
          <a:xfrm>
            <a:off x="7707257" y="3194824"/>
            <a:ext cx="2578077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2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3FBE43-5D97-DB48-B31C-511DC31C16D2}"/>
              </a:ext>
            </a:extLst>
          </p:cNvPr>
          <p:cNvSpPr/>
          <p:nvPr/>
        </p:nvSpPr>
        <p:spPr>
          <a:xfrm>
            <a:off x="278969" y="2603715"/>
            <a:ext cx="11592558" cy="153433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DECEFD-ABDA-1648-BA7F-38EA917382FA}"/>
              </a:ext>
            </a:extLst>
          </p:cNvPr>
          <p:cNvSpPr/>
          <p:nvPr/>
        </p:nvSpPr>
        <p:spPr>
          <a:xfrm>
            <a:off x="1550964" y="3077736"/>
            <a:ext cx="234176" cy="23417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00FFFF"/>
              </a:solidFill>
              <a:latin typeface="Calibri" panose="020F0502020204030204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FC867F-6E75-3A42-B1A9-DE7DDA10DD0B}"/>
              </a:ext>
            </a:extLst>
          </p:cNvPr>
          <p:cNvCxnSpPr>
            <a:cxnSpLocks/>
          </p:cNvCxnSpPr>
          <p:nvPr/>
        </p:nvCxnSpPr>
        <p:spPr>
          <a:xfrm>
            <a:off x="1785140" y="3194824"/>
            <a:ext cx="2799726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A990885-073A-B44E-B6BE-37D0935D73A1}"/>
              </a:ext>
            </a:extLst>
          </p:cNvPr>
          <p:cNvSpPr/>
          <p:nvPr/>
        </p:nvSpPr>
        <p:spPr>
          <a:xfrm>
            <a:off x="4584866" y="3077736"/>
            <a:ext cx="234176" cy="23417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E21ECA-D273-BA44-8056-0E309F8B1335}"/>
              </a:ext>
            </a:extLst>
          </p:cNvPr>
          <p:cNvCxnSpPr>
            <a:cxnSpLocks/>
            <a:stCxn id="20" idx="6"/>
            <a:endCxn id="16" idx="2"/>
          </p:cNvCxnSpPr>
          <p:nvPr/>
        </p:nvCxnSpPr>
        <p:spPr>
          <a:xfrm flipV="1">
            <a:off x="4819042" y="1766031"/>
            <a:ext cx="2654039" cy="1428793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DC37696-7CCC-8A4D-B6DB-0EF909C3CD76}"/>
              </a:ext>
            </a:extLst>
          </p:cNvPr>
          <p:cNvSpPr/>
          <p:nvPr/>
        </p:nvSpPr>
        <p:spPr>
          <a:xfrm>
            <a:off x="10285334" y="3077736"/>
            <a:ext cx="234176" cy="23417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1831BB-0E36-7E49-91AE-BA363D5198F9}"/>
              </a:ext>
            </a:extLst>
          </p:cNvPr>
          <p:cNvSpPr txBox="1"/>
          <p:nvPr/>
        </p:nvSpPr>
        <p:spPr>
          <a:xfrm>
            <a:off x="471203" y="3429000"/>
            <a:ext cx="23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lang="en-US" altLang="zh-CN" dirty="0">
                <a:solidFill>
                  <a:srgbClr val="00FFFF"/>
                </a:solidFill>
                <a:latin typeface="Calibri" panose="020F0502020204030204"/>
              </a:rPr>
              <a:t>-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Mobile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C784C-1A71-9842-98BB-0B59D075791A}"/>
              </a:ext>
            </a:extLst>
          </p:cNvPr>
          <p:cNvSpPr txBox="1"/>
          <p:nvPr/>
        </p:nvSpPr>
        <p:spPr>
          <a:xfrm>
            <a:off x="3429808" y="3429000"/>
            <a:ext cx="254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Browse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News</a:t>
            </a:r>
            <a:r>
              <a:rPr lang="en-US" altLang="zh-CN" dirty="0">
                <a:solidFill>
                  <a:srgbClr val="00FFFF"/>
                </a:solidFill>
              </a:rPr>
              <a:t> on</a:t>
            </a:r>
            <a:r>
              <a:rPr lang="zh-CN" altLang="en-US" dirty="0">
                <a:solidFill>
                  <a:srgbClr val="00FFFF"/>
                </a:solidFill>
              </a:rPr>
              <a:t> </a:t>
            </a:r>
            <a:r>
              <a:rPr lang="en-US" altLang="zh-CN" dirty="0">
                <a:solidFill>
                  <a:srgbClr val="00FFFF"/>
                </a:solidFill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1B0AB1-C472-4E49-A9BF-0E6F39699D2F}"/>
              </a:ext>
            </a:extLst>
          </p:cNvPr>
          <p:cNvSpPr txBox="1"/>
          <p:nvPr/>
        </p:nvSpPr>
        <p:spPr>
          <a:xfrm>
            <a:off x="6233832" y="1103979"/>
            <a:ext cx="276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Personal</a:t>
            </a:r>
            <a:r>
              <a:rPr lang="en-US" altLang="zh-CN" dirty="0" err="1">
                <a:solidFill>
                  <a:srgbClr val="00FFFF"/>
                </a:solidFill>
                <a:latin typeface="Calibri" panose="020F0502020204030204"/>
                <a:ea typeface="等线" panose="02010600030101010101" pitchFamily="2" charset="-122"/>
              </a:rPr>
              <a:t>ize</a:t>
            </a:r>
            <a:r>
              <a:rPr lang="zh-CN" altLang="en-US" dirty="0">
                <a:solidFill>
                  <a:srgbClr val="00FFFF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rgbClr val="00FFFF"/>
                </a:solidFill>
                <a:latin typeface="Calibri" panose="020F0502020204030204"/>
                <a:ea typeface="等线" panose="02010600030101010101" pitchFamily="2" charset="-122"/>
              </a:rPr>
              <a:t>on</a:t>
            </a:r>
            <a:r>
              <a:rPr lang="zh-CN" altLang="en-US" dirty="0">
                <a:solidFill>
                  <a:srgbClr val="00FFFF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rgbClr val="00FFFF"/>
                </a:solidFill>
                <a:latin typeface="Calibri" panose="020F0502020204030204"/>
                <a:ea typeface="等线" panose="02010600030101010101" pitchFamily="2" charset="-122"/>
              </a:rPr>
              <a:t>Desktop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59B991-2096-FE4C-9FD9-13D7CF7E430C}"/>
              </a:ext>
            </a:extLst>
          </p:cNvPr>
          <p:cNvSpPr txBox="1"/>
          <p:nvPr/>
        </p:nvSpPr>
        <p:spPr>
          <a:xfrm>
            <a:off x="8930178" y="3429000"/>
            <a:ext cx="294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Back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View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758BBC-21BB-F44D-B50A-CFB7F23CD4ED}"/>
              </a:ext>
            </a:extLst>
          </p:cNvPr>
          <p:cNvSpPr/>
          <p:nvPr/>
        </p:nvSpPr>
        <p:spPr>
          <a:xfrm>
            <a:off x="7473081" y="1648943"/>
            <a:ext cx="234176" cy="23417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C7839B-2648-0B47-BABB-389F482911A4}"/>
              </a:ext>
            </a:extLst>
          </p:cNvPr>
          <p:cNvCxnSpPr>
            <a:cxnSpLocks/>
            <a:stCxn id="16" idx="6"/>
            <a:endCxn id="24" idx="2"/>
          </p:cNvCxnSpPr>
          <p:nvPr/>
        </p:nvCxnSpPr>
        <p:spPr>
          <a:xfrm>
            <a:off x="7707257" y="1766031"/>
            <a:ext cx="2578077" cy="1428793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FE0D54-6BD8-D444-998A-A2422C85A58D}"/>
              </a:ext>
            </a:extLst>
          </p:cNvPr>
          <p:cNvSpPr txBox="1"/>
          <p:nvPr/>
        </p:nvSpPr>
        <p:spPr>
          <a:xfrm>
            <a:off x="278818" y="2111095"/>
            <a:ext cx="254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MOBILE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SCENARIO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017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711910" y="2164470"/>
            <a:ext cx="34969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Only on desktop, they could manage their interest.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671191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CURRENT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DESIGN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36A68-B8CC-C749-93D7-AD4CFFD50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1" r="8653" b="9691"/>
          <a:stretch/>
        </p:blipFill>
        <p:spPr>
          <a:xfrm>
            <a:off x="1292091" y="2496998"/>
            <a:ext cx="4188000" cy="11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75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305615"/>
            <a:ext cx="92098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User’s</a:t>
            </a:r>
            <a:r>
              <a:rPr kumimoji="0" lang="zh-CN" altLang="en-US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Expectation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People want easier, more immediate ways to personalize their feed to make it more useful and engaging.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Apps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Survey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Results,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June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2017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2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13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1" y="1250069"/>
            <a:ext cx="52364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Google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Tabs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Various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dimension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fit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user’s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mental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model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of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content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category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Competitor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3C3079-FABD-954E-8C00-19CB95424645}"/>
              </a:ext>
            </a:extLst>
          </p:cNvPr>
          <p:cNvSpPr/>
          <p:nvPr/>
        </p:nvSpPr>
        <p:spPr>
          <a:xfrm>
            <a:off x="6870357" y="704335"/>
            <a:ext cx="3039762" cy="5548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19AA6F-19BA-FA43-8CB0-C3B46376B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357" y="503695"/>
            <a:ext cx="3296118" cy="58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7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0BD94-ECF0-C043-ACA0-87EBC9F7637C}"/>
              </a:ext>
            </a:extLst>
          </p:cNvPr>
          <p:cNvSpPr txBox="1"/>
          <p:nvPr/>
        </p:nvSpPr>
        <p:spPr>
          <a:xfrm>
            <a:off x="4524895" y="1474709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Internship</a:t>
            </a:r>
            <a:r>
              <a:rPr lang="zh-CN" altLang="en-US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flashback</a:t>
            </a:r>
            <a:r>
              <a:rPr lang="zh-CN" altLang="en-US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 </a:t>
            </a:r>
            <a:endParaRPr lang="en-US" b="1" cap="all" spc="20" dirty="0">
              <a:solidFill>
                <a:srgbClr val="00FFFF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6ECF0098-7C19-EE4B-A262-DE123DCE1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764" y="2472396"/>
            <a:ext cx="4704471" cy="352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6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3FBE43-5D97-DB48-B31C-511DC31C16D2}"/>
              </a:ext>
            </a:extLst>
          </p:cNvPr>
          <p:cNvSpPr/>
          <p:nvPr/>
        </p:nvSpPr>
        <p:spPr>
          <a:xfrm>
            <a:off x="278969" y="2603715"/>
            <a:ext cx="11592558" cy="153433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DECEFD-ABDA-1648-BA7F-38EA917382FA}"/>
              </a:ext>
            </a:extLst>
          </p:cNvPr>
          <p:cNvSpPr/>
          <p:nvPr/>
        </p:nvSpPr>
        <p:spPr>
          <a:xfrm>
            <a:off x="1550964" y="3077736"/>
            <a:ext cx="234176" cy="23417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00FFFF"/>
              </a:solidFill>
              <a:latin typeface="Calibri" panose="020F0502020204030204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FC867F-6E75-3A42-B1A9-DE7DDA10DD0B}"/>
              </a:ext>
            </a:extLst>
          </p:cNvPr>
          <p:cNvCxnSpPr>
            <a:cxnSpLocks/>
          </p:cNvCxnSpPr>
          <p:nvPr/>
        </p:nvCxnSpPr>
        <p:spPr>
          <a:xfrm>
            <a:off x="1785140" y="3194824"/>
            <a:ext cx="2799726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A990885-073A-B44E-B6BE-37D0935D73A1}"/>
              </a:ext>
            </a:extLst>
          </p:cNvPr>
          <p:cNvSpPr/>
          <p:nvPr/>
        </p:nvSpPr>
        <p:spPr>
          <a:xfrm>
            <a:off x="4584866" y="3077736"/>
            <a:ext cx="234176" cy="23417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E21ECA-D273-BA44-8056-0E309F8B1335}"/>
              </a:ext>
            </a:extLst>
          </p:cNvPr>
          <p:cNvCxnSpPr>
            <a:cxnSpLocks/>
            <a:stCxn id="20" idx="6"/>
            <a:endCxn id="16" idx="2"/>
          </p:cNvCxnSpPr>
          <p:nvPr/>
        </p:nvCxnSpPr>
        <p:spPr>
          <a:xfrm flipV="1">
            <a:off x="4819042" y="1766031"/>
            <a:ext cx="2654039" cy="1428793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DC37696-7CCC-8A4D-B6DB-0EF909C3CD76}"/>
              </a:ext>
            </a:extLst>
          </p:cNvPr>
          <p:cNvSpPr/>
          <p:nvPr/>
        </p:nvSpPr>
        <p:spPr>
          <a:xfrm>
            <a:off x="10285334" y="3077736"/>
            <a:ext cx="234176" cy="23417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1831BB-0E36-7E49-91AE-BA363D5198F9}"/>
              </a:ext>
            </a:extLst>
          </p:cNvPr>
          <p:cNvSpPr txBox="1"/>
          <p:nvPr/>
        </p:nvSpPr>
        <p:spPr>
          <a:xfrm>
            <a:off x="471203" y="3429000"/>
            <a:ext cx="23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lang="en-US" altLang="zh-CN" dirty="0">
                <a:solidFill>
                  <a:srgbClr val="00FFFF"/>
                </a:solidFill>
                <a:latin typeface="Calibri" panose="020F0502020204030204"/>
              </a:rPr>
              <a:t>-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Mobile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C784C-1A71-9842-98BB-0B59D075791A}"/>
              </a:ext>
            </a:extLst>
          </p:cNvPr>
          <p:cNvSpPr txBox="1"/>
          <p:nvPr/>
        </p:nvSpPr>
        <p:spPr>
          <a:xfrm>
            <a:off x="3429808" y="3429000"/>
            <a:ext cx="254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Browse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News</a:t>
            </a:r>
            <a:r>
              <a:rPr lang="en-US" altLang="zh-CN" dirty="0">
                <a:solidFill>
                  <a:srgbClr val="00FFFF"/>
                </a:solidFill>
              </a:rPr>
              <a:t> on</a:t>
            </a:r>
            <a:r>
              <a:rPr lang="zh-CN" altLang="en-US" dirty="0">
                <a:solidFill>
                  <a:srgbClr val="00FFFF"/>
                </a:solidFill>
              </a:rPr>
              <a:t> </a:t>
            </a:r>
            <a:r>
              <a:rPr lang="en-US" altLang="zh-CN" dirty="0">
                <a:solidFill>
                  <a:srgbClr val="00FFFF"/>
                </a:solidFill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1B0AB1-C472-4E49-A9BF-0E6F39699D2F}"/>
              </a:ext>
            </a:extLst>
          </p:cNvPr>
          <p:cNvSpPr txBox="1"/>
          <p:nvPr/>
        </p:nvSpPr>
        <p:spPr>
          <a:xfrm>
            <a:off x="6233832" y="1103979"/>
            <a:ext cx="276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Personal</a:t>
            </a:r>
            <a:r>
              <a:rPr lang="en-US" altLang="zh-CN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ize</a:t>
            </a:r>
            <a:r>
              <a:rPr lang="zh-CN" alt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  <a:lumOff val="50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on</a:t>
            </a:r>
            <a:r>
              <a:rPr lang="zh-CN" alt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  <a:lumOff val="50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Desktop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59B991-2096-FE4C-9FD9-13D7CF7E430C}"/>
              </a:ext>
            </a:extLst>
          </p:cNvPr>
          <p:cNvSpPr txBox="1"/>
          <p:nvPr/>
        </p:nvSpPr>
        <p:spPr>
          <a:xfrm>
            <a:off x="8930178" y="3429000"/>
            <a:ext cx="294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Continu</a:t>
            </a:r>
            <a:r>
              <a:rPr lang="en-US" altLang="zh-CN" dirty="0">
                <a:solidFill>
                  <a:srgbClr val="00FFFF"/>
                </a:solidFill>
                <a:latin typeface="Calibri" panose="020F0502020204030204"/>
                <a:ea typeface="等线" panose="02010600030101010101" pitchFamily="2" charset="-122"/>
              </a:rPr>
              <a:t>e</a:t>
            </a:r>
            <a:r>
              <a:rPr lang="zh-CN" altLang="en-US" dirty="0">
                <a:solidFill>
                  <a:srgbClr val="00FFFF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 err="1">
                <a:solidFill>
                  <a:srgbClr val="00FFFF"/>
                </a:solidFill>
                <a:latin typeface="Calibri" panose="020F0502020204030204"/>
                <a:ea typeface="等线" panose="02010600030101010101" pitchFamily="2" charset="-122"/>
              </a:rPr>
              <a:t>tobrowse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758BBC-21BB-F44D-B50A-CFB7F23CD4ED}"/>
              </a:ext>
            </a:extLst>
          </p:cNvPr>
          <p:cNvSpPr/>
          <p:nvPr/>
        </p:nvSpPr>
        <p:spPr>
          <a:xfrm>
            <a:off x="7473081" y="1648943"/>
            <a:ext cx="234176" cy="234176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C7839B-2648-0B47-BABB-389F482911A4}"/>
              </a:ext>
            </a:extLst>
          </p:cNvPr>
          <p:cNvCxnSpPr>
            <a:cxnSpLocks/>
            <a:stCxn id="16" idx="6"/>
            <a:endCxn id="24" idx="2"/>
          </p:cNvCxnSpPr>
          <p:nvPr/>
        </p:nvCxnSpPr>
        <p:spPr>
          <a:xfrm>
            <a:off x="7707257" y="1766031"/>
            <a:ext cx="2578077" cy="1428793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FE0D54-6BD8-D444-998A-A2422C85A58D}"/>
              </a:ext>
            </a:extLst>
          </p:cNvPr>
          <p:cNvSpPr txBox="1"/>
          <p:nvPr/>
        </p:nvSpPr>
        <p:spPr>
          <a:xfrm>
            <a:off x="278818" y="2111095"/>
            <a:ext cx="254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MOBILE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SCENARIO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4551A-089C-F944-A5A2-A8306381AAB6}"/>
              </a:ext>
            </a:extLst>
          </p:cNvPr>
          <p:cNvSpPr txBox="1"/>
          <p:nvPr/>
        </p:nvSpPr>
        <p:spPr>
          <a:xfrm>
            <a:off x="6523588" y="4665370"/>
            <a:ext cx="3350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Expected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Benefits</a:t>
            </a:r>
          </a:p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Shorter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path</a:t>
            </a:r>
          </a:p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No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scenario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</a:rPr>
              <a:t>shifting</a:t>
            </a:r>
          </a:p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 panose="020F0502020204030204"/>
              </a:rPr>
              <a:t>On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</a:rPr>
              <a:t>time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</a:rPr>
              <a:t>,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</a:rPr>
              <a:t>update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</a:rPr>
              <a:t>in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</a:rPr>
              <a:t>real-time</a:t>
            </a:r>
            <a:endParaRPr lang="en-US" altLang="zh-CN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794AFC-F394-4342-ADC3-5332BDA37C1D}"/>
              </a:ext>
            </a:extLst>
          </p:cNvPr>
          <p:cNvSpPr txBox="1"/>
          <p:nvPr/>
        </p:nvSpPr>
        <p:spPr>
          <a:xfrm>
            <a:off x="6417570" y="3428963"/>
            <a:ext cx="239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Personal</a:t>
            </a:r>
            <a:r>
              <a:rPr lang="en-US" altLang="zh-CN" dirty="0" err="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ize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on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Mobile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185565D-0DCB-0D43-84DB-86D6669C6821}"/>
              </a:ext>
            </a:extLst>
          </p:cNvPr>
          <p:cNvSpPr/>
          <p:nvPr/>
        </p:nvSpPr>
        <p:spPr>
          <a:xfrm>
            <a:off x="7473081" y="3079899"/>
            <a:ext cx="234176" cy="234176"/>
          </a:xfrm>
          <a:prstGeom prst="ellipse">
            <a:avLst/>
          </a:prstGeom>
          <a:solidFill>
            <a:srgbClr val="00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970D1A-5177-5E46-B6A9-4200C768145F}"/>
              </a:ext>
            </a:extLst>
          </p:cNvPr>
          <p:cNvCxnSpPr>
            <a:cxnSpLocks/>
            <a:stCxn id="23" idx="2"/>
            <a:endCxn id="20" idx="6"/>
          </p:cNvCxnSpPr>
          <p:nvPr/>
        </p:nvCxnSpPr>
        <p:spPr>
          <a:xfrm flipH="1" flipV="1">
            <a:off x="4819042" y="3194824"/>
            <a:ext cx="2654039" cy="2163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859ECC-ECAF-684A-9F29-9269F9A65BF3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7707257" y="3194824"/>
            <a:ext cx="2578077" cy="2163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641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5676E40-F0F1-C04C-8D20-80D173AFA8E3}"/>
              </a:ext>
            </a:extLst>
          </p:cNvPr>
          <p:cNvSpPr txBox="1"/>
          <p:nvPr/>
        </p:nvSpPr>
        <p:spPr>
          <a:xfrm>
            <a:off x="133696" y="3412831"/>
            <a:ext cx="190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</a:rPr>
              <a:t>Aware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ness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69DFF-B68A-8D47-87A9-386089A24850}"/>
              </a:ext>
            </a:extLst>
          </p:cNvPr>
          <p:cNvSpPr txBox="1"/>
          <p:nvPr/>
        </p:nvSpPr>
        <p:spPr>
          <a:xfrm>
            <a:off x="2488418" y="3412831"/>
            <a:ext cx="260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Understanding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2D5AC-73B6-B642-8CF2-79A8B042CDA8}"/>
              </a:ext>
            </a:extLst>
          </p:cNvPr>
          <p:cNvSpPr txBox="1"/>
          <p:nvPr/>
        </p:nvSpPr>
        <p:spPr>
          <a:xfrm>
            <a:off x="5543131" y="3412831"/>
            <a:ext cx="1615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Action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15B9F-FBDD-544D-9710-53967B2926AA}"/>
              </a:ext>
            </a:extLst>
          </p:cNvPr>
          <p:cNvSpPr txBox="1"/>
          <p:nvPr/>
        </p:nvSpPr>
        <p:spPr>
          <a:xfrm>
            <a:off x="7418082" y="3412831"/>
            <a:ext cx="228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Engagement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96F028-38DE-924A-958B-D57AC13D3882}"/>
              </a:ext>
            </a:extLst>
          </p:cNvPr>
          <p:cNvSpPr txBox="1"/>
          <p:nvPr/>
        </p:nvSpPr>
        <p:spPr>
          <a:xfrm>
            <a:off x="3930369" y="1495592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HABI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FORMATION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24EC63-31DE-594F-91BE-776174BC3AE8}"/>
              </a:ext>
            </a:extLst>
          </p:cNvPr>
          <p:cNvSpPr txBox="1"/>
          <p:nvPr/>
        </p:nvSpPr>
        <p:spPr>
          <a:xfrm>
            <a:off x="9906500" y="3412830"/>
            <a:ext cx="228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Evaluation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4A4383-BBC4-DD48-879B-B371B8ACFA6A}"/>
              </a:ext>
            </a:extLst>
          </p:cNvPr>
          <p:cNvCxnSpPr>
            <a:cxnSpLocks/>
          </p:cNvCxnSpPr>
          <p:nvPr/>
        </p:nvCxnSpPr>
        <p:spPr>
          <a:xfrm>
            <a:off x="2223235" y="3661676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2A2205-1F50-3E46-A009-C38BBEF5811F}"/>
              </a:ext>
            </a:extLst>
          </p:cNvPr>
          <p:cNvCxnSpPr>
            <a:cxnSpLocks/>
          </p:cNvCxnSpPr>
          <p:nvPr/>
        </p:nvCxnSpPr>
        <p:spPr>
          <a:xfrm>
            <a:off x="5277948" y="3661676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21F78C-0715-E249-8340-B6EB958D2257}"/>
              </a:ext>
            </a:extLst>
          </p:cNvPr>
          <p:cNvCxnSpPr>
            <a:cxnSpLocks/>
          </p:cNvCxnSpPr>
          <p:nvPr/>
        </p:nvCxnSpPr>
        <p:spPr>
          <a:xfrm>
            <a:off x="7152899" y="3661676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6248BE-990A-F94B-9170-55168B9CDA2F}"/>
              </a:ext>
            </a:extLst>
          </p:cNvPr>
          <p:cNvCxnSpPr>
            <a:cxnSpLocks/>
          </p:cNvCxnSpPr>
          <p:nvPr/>
        </p:nvCxnSpPr>
        <p:spPr>
          <a:xfrm>
            <a:off x="9733313" y="3643662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205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5676E40-F0F1-C04C-8D20-80D173AFA8E3}"/>
              </a:ext>
            </a:extLst>
          </p:cNvPr>
          <p:cNvSpPr txBox="1"/>
          <p:nvPr/>
        </p:nvSpPr>
        <p:spPr>
          <a:xfrm>
            <a:off x="133696" y="3412831"/>
            <a:ext cx="190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</a:rPr>
              <a:t>Aware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ness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69DFF-B68A-8D47-87A9-386089A24850}"/>
              </a:ext>
            </a:extLst>
          </p:cNvPr>
          <p:cNvSpPr txBox="1"/>
          <p:nvPr/>
        </p:nvSpPr>
        <p:spPr>
          <a:xfrm>
            <a:off x="2488418" y="3412831"/>
            <a:ext cx="260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Understanding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2D5AC-73B6-B642-8CF2-79A8B042CDA8}"/>
              </a:ext>
            </a:extLst>
          </p:cNvPr>
          <p:cNvSpPr txBox="1"/>
          <p:nvPr/>
        </p:nvSpPr>
        <p:spPr>
          <a:xfrm>
            <a:off x="5543131" y="3412831"/>
            <a:ext cx="1615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Action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15B9F-FBDD-544D-9710-53967B2926AA}"/>
              </a:ext>
            </a:extLst>
          </p:cNvPr>
          <p:cNvSpPr txBox="1"/>
          <p:nvPr/>
        </p:nvSpPr>
        <p:spPr>
          <a:xfrm>
            <a:off x="7418082" y="3412831"/>
            <a:ext cx="228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Engagement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24EC63-31DE-594F-91BE-776174BC3AE8}"/>
              </a:ext>
            </a:extLst>
          </p:cNvPr>
          <p:cNvSpPr txBox="1"/>
          <p:nvPr/>
        </p:nvSpPr>
        <p:spPr>
          <a:xfrm>
            <a:off x="9906500" y="3412830"/>
            <a:ext cx="228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Evaluation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4A4383-BBC4-DD48-879B-B371B8ACFA6A}"/>
              </a:ext>
            </a:extLst>
          </p:cNvPr>
          <p:cNvCxnSpPr>
            <a:cxnSpLocks/>
          </p:cNvCxnSpPr>
          <p:nvPr/>
        </p:nvCxnSpPr>
        <p:spPr>
          <a:xfrm>
            <a:off x="2223235" y="3661676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2A2205-1F50-3E46-A009-C38BBEF5811F}"/>
              </a:ext>
            </a:extLst>
          </p:cNvPr>
          <p:cNvCxnSpPr>
            <a:cxnSpLocks/>
          </p:cNvCxnSpPr>
          <p:nvPr/>
        </p:nvCxnSpPr>
        <p:spPr>
          <a:xfrm>
            <a:off x="5277948" y="3661676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21F78C-0715-E249-8340-B6EB958D2257}"/>
              </a:ext>
            </a:extLst>
          </p:cNvPr>
          <p:cNvCxnSpPr>
            <a:cxnSpLocks/>
          </p:cNvCxnSpPr>
          <p:nvPr/>
        </p:nvCxnSpPr>
        <p:spPr>
          <a:xfrm>
            <a:off x="7152899" y="3661676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6248BE-990A-F94B-9170-55168B9CDA2F}"/>
              </a:ext>
            </a:extLst>
          </p:cNvPr>
          <p:cNvCxnSpPr>
            <a:cxnSpLocks/>
          </p:cNvCxnSpPr>
          <p:nvPr/>
        </p:nvCxnSpPr>
        <p:spPr>
          <a:xfrm>
            <a:off x="9733313" y="3643662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angle 28">
            <a:extLst>
              <a:ext uri="{FF2B5EF4-FFF2-40B4-BE49-F238E27FC236}">
                <a16:creationId xmlns:a16="http://schemas.microsoft.com/office/drawing/2014/main" id="{2C518250-9C09-9647-9F5E-86135CFE9463}"/>
              </a:ext>
            </a:extLst>
          </p:cNvPr>
          <p:cNvSpPr/>
          <p:nvPr/>
        </p:nvSpPr>
        <p:spPr>
          <a:xfrm rot="10800000">
            <a:off x="996273" y="2876427"/>
            <a:ext cx="182323" cy="188204"/>
          </a:xfrm>
          <a:prstGeom prst="triangl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5B76FC-AD81-214A-AC6D-511846725E0A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latin typeface="Segoe" panose="020B0502040504020203" pitchFamily="34" charset="0"/>
              </a:rPr>
              <a:t>HMW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make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first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time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knowing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that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the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content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on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opal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is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personalize</a:t>
            </a:r>
          </a:p>
        </p:txBody>
      </p:sp>
    </p:spTree>
    <p:extLst>
      <p:ext uri="{BB962C8B-B14F-4D97-AF65-F5344CB8AC3E}">
        <p14:creationId xmlns:p14="http://schemas.microsoft.com/office/powerpoint/2010/main" val="3852472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ABE452-FDC6-814E-931E-D12CCEBD7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091" y="302583"/>
            <a:ext cx="2880000" cy="62528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1250069"/>
            <a:ext cx="614691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Have intention to personalize content now</a:t>
            </a:r>
          </a:p>
          <a:p>
            <a:pPr>
              <a:defRPr/>
            </a:pPr>
            <a:endParaRPr lang="en-US" altLang="zh-CN" sz="2800" dirty="0">
              <a:solidFill>
                <a:prstClr val="white"/>
              </a:solidFill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pop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up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let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them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know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they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could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get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personalized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content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lang="en-US" altLang="zh-CN" sz="2800" dirty="0">
              <a:solidFill>
                <a:prstClr val="white"/>
              </a:solidFill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Show when users follow topic is blank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Tap [discover now] jump to content personalization page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Tap [later]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jum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 close the pop up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NOT PERSONALIZED POP UP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612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6D57A-E01F-8B47-B4D5-003A0FC66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091" y="302217"/>
            <a:ext cx="2879999" cy="62528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2164470"/>
            <a:ext cx="47016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Not have intention to personalize content now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pop up close and transform to a window on the top of the [for you] page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LATER ENTRY POINT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D422C6-2E52-2F48-968E-DBAAD663B4B4}"/>
              </a:ext>
            </a:extLst>
          </p:cNvPr>
          <p:cNvSpPr/>
          <p:nvPr/>
        </p:nvSpPr>
        <p:spPr>
          <a:xfrm>
            <a:off x="7965091" y="302217"/>
            <a:ext cx="2880169" cy="132554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7C8863-88A6-E147-82FD-069FED830964}"/>
              </a:ext>
            </a:extLst>
          </p:cNvPr>
          <p:cNvSpPr/>
          <p:nvPr/>
        </p:nvSpPr>
        <p:spPr>
          <a:xfrm>
            <a:off x="7965091" y="2289243"/>
            <a:ext cx="2880169" cy="426617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133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AE7855-59B1-EA4E-AB35-50CA5CA0F281}"/>
              </a:ext>
            </a:extLst>
          </p:cNvPr>
          <p:cNvSpPr/>
          <p:nvPr/>
        </p:nvSpPr>
        <p:spPr>
          <a:xfrm>
            <a:off x="8209927" y="1084187"/>
            <a:ext cx="2160000" cy="468962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Personalization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28AD03-5F99-8B46-A43D-E8D9BA770C6B}"/>
              </a:ext>
            </a:extLst>
          </p:cNvPr>
          <p:cNvSpPr txBox="1"/>
          <p:nvPr/>
        </p:nvSpPr>
        <p:spPr>
          <a:xfrm>
            <a:off x="4225658" y="230025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FLOW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" panose="020B05020405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B3B010-7F00-1944-AC95-C89D8A646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02" y="159150"/>
            <a:ext cx="2880000" cy="6252833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7EA990-D156-2548-819B-F2A99ECE0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57" y="1084187"/>
            <a:ext cx="2160541" cy="4690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087ACF-E338-0949-8B42-A82FA87B6C62}"/>
              </a:ext>
            </a:extLst>
          </p:cNvPr>
          <p:cNvSpPr/>
          <p:nvPr/>
        </p:nvSpPr>
        <p:spPr>
          <a:xfrm>
            <a:off x="1454405" y="4239792"/>
            <a:ext cx="1831720" cy="560808"/>
          </a:xfrm>
          <a:prstGeom prst="rect">
            <a:avLst/>
          </a:prstGeom>
          <a:noFill/>
          <a:ln w="38100">
            <a:solidFill>
              <a:srgbClr val="00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D5C79919-F98F-B840-9E6D-A5256460625D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3286125" y="3429000"/>
            <a:ext cx="4923802" cy="1091196"/>
          </a:xfrm>
          <a:prstGeom prst="bentConnector3">
            <a:avLst>
              <a:gd name="adj1" fmla="val 30777"/>
            </a:avLst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8B67E0E-89B4-CE41-8857-8C4E769BDD3C}"/>
              </a:ext>
            </a:extLst>
          </p:cNvPr>
          <p:cNvSpPr/>
          <p:nvPr/>
        </p:nvSpPr>
        <p:spPr>
          <a:xfrm>
            <a:off x="2079468" y="4811292"/>
            <a:ext cx="568482" cy="284583"/>
          </a:xfrm>
          <a:prstGeom prst="rect">
            <a:avLst/>
          </a:prstGeom>
          <a:noFill/>
          <a:ln w="38100">
            <a:solidFill>
              <a:srgbClr val="00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907B5F1-635D-944B-AFDE-B5CCB4A5C753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 flipV="1">
            <a:off x="2647950" y="2317689"/>
            <a:ext cx="2373348" cy="2635895"/>
          </a:xfrm>
          <a:prstGeom prst="bentConnector3">
            <a:avLst>
              <a:gd name="adj1" fmla="val 68085"/>
            </a:avLst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5FD1A18-004F-2B46-94F3-B99390C64A45}"/>
              </a:ext>
            </a:extLst>
          </p:cNvPr>
          <p:cNvSpPr/>
          <p:nvPr/>
        </p:nvSpPr>
        <p:spPr>
          <a:xfrm>
            <a:off x="5021298" y="2021305"/>
            <a:ext cx="2263430" cy="592768"/>
          </a:xfrm>
          <a:prstGeom prst="rect">
            <a:avLst/>
          </a:prstGeom>
          <a:noFill/>
          <a:ln w="38100">
            <a:solidFill>
              <a:srgbClr val="00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17299CF-728C-3049-BA3C-24B35F9BA9EA}"/>
              </a:ext>
            </a:extLst>
          </p:cNvPr>
          <p:cNvCxnSpPr>
            <a:cxnSpLocks/>
            <a:stCxn id="28" idx="3"/>
            <a:endCxn id="9" idx="1"/>
          </p:cNvCxnSpPr>
          <p:nvPr/>
        </p:nvCxnSpPr>
        <p:spPr>
          <a:xfrm>
            <a:off x="7284728" y="2317689"/>
            <a:ext cx="925199" cy="1111311"/>
          </a:xfrm>
          <a:prstGeom prst="bentConnector3">
            <a:avLst>
              <a:gd name="adj1" fmla="val 50000"/>
            </a:avLst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F59B482-F226-0D43-BD9F-4F662AFD4DE6}"/>
              </a:ext>
            </a:extLst>
          </p:cNvPr>
          <p:cNvSpPr txBox="1"/>
          <p:nvPr/>
        </p:nvSpPr>
        <p:spPr>
          <a:xfrm>
            <a:off x="927502" y="6479335"/>
            <a:ext cx="28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Pop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2060C6-0D29-EC43-A532-DE16EEB5020C}"/>
              </a:ext>
            </a:extLst>
          </p:cNvPr>
          <p:cNvSpPr txBox="1"/>
          <p:nvPr/>
        </p:nvSpPr>
        <p:spPr>
          <a:xfrm>
            <a:off x="4713013" y="5773812"/>
            <a:ext cx="28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Banner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DE3A46-613F-D845-8C5A-44343B5E1000}"/>
              </a:ext>
            </a:extLst>
          </p:cNvPr>
          <p:cNvSpPr txBox="1"/>
          <p:nvPr/>
        </p:nvSpPr>
        <p:spPr>
          <a:xfrm>
            <a:off x="7849927" y="5773812"/>
            <a:ext cx="28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Personalization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Page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931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5676E40-F0F1-C04C-8D20-80D173AFA8E3}"/>
              </a:ext>
            </a:extLst>
          </p:cNvPr>
          <p:cNvSpPr txBox="1"/>
          <p:nvPr/>
        </p:nvSpPr>
        <p:spPr>
          <a:xfrm>
            <a:off x="133696" y="3412831"/>
            <a:ext cx="190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</a:rPr>
              <a:t>Aware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ness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69DFF-B68A-8D47-87A9-386089A24850}"/>
              </a:ext>
            </a:extLst>
          </p:cNvPr>
          <p:cNvSpPr txBox="1"/>
          <p:nvPr/>
        </p:nvSpPr>
        <p:spPr>
          <a:xfrm>
            <a:off x="2488418" y="3412831"/>
            <a:ext cx="260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Understanding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2D5AC-73B6-B642-8CF2-79A8B042CDA8}"/>
              </a:ext>
            </a:extLst>
          </p:cNvPr>
          <p:cNvSpPr txBox="1"/>
          <p:nvPr/>
        </p:nvSpPr>
        <p:spPr>
          <a:xfrm>
            <a:off x="5543131" y="3412831"/>
            <a:ext cx="1615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Action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15B9F-FBDD-544D-9710-53967B2926AA}"/>
              </a:ext>
            </a:extLst>
          </p:cNvPr>
          <p:cNvSpPr txBox="1"/>
          <p:nvPr/>
        </p:nvSpPr>
        <p:spPr>
          <a:xfrm>
            <a:off x="7418082" y="3412831"/>
            <a:ext cx="228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Engagement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24EC63-31DE-594F-91BE-776174BC3AE8}"/>
              </a:ext>
            </a:extLst>
          </p:cNvPr>
          <p:cNvSpPr txBox="1"/>
          <p:nvPr/>
        </p:nvSpPr>
        <p:spPr>
          <a:xfrm>
            <a:off x="9906500" y="3412830"/>
            <a:ext cx="228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Evaluation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4A4383-BBC4-DD48-879B-B371B8ACFA6A}"/>
              </a:ext>
            </a:extLst>
          </p:cNvPr>
          <p:cNvCxnSpPr>
            <a:cxnSpLocks/>
          </p:cNvCxnSpPr>
          <p:nvPr/>
        </p:nvCxnSpPr>
        <p:spPr>
          <a:xfrm>
            <a:off x="2223235" y="3661676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2A2205-1F50-3E46-A009-C38BBEF5811F}"/>
              </a:ext>
            </a:extLst>
          </p:cNvPr>
          <p:cNvCxnSpPr>
            <a:cxnSpLocks/>
          </p:cNvCxnSpPr>
          <p:nvPr/>
        </p:nvCxnSpPr>
        <p:spPr>
          <a:xfrm>
            <a:off x="5277948" y="3661676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21F78C-0715-E249-8340-B6EB958D2257}"/>
              </a:ext>
            </a:extLst>
          </p:cNvPr>
          <p:cNvCxnSpPr>
            <a:cxnSpLocks/>
          </p:cNvCxnSpPr>
          <p:nvPr/>
        </p:nvCxnSpPr>
        <p:spPr>
          <a:xfrm>
            <a:off x="7152899" y="3661676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6248BE-990A-F94B-9170-55168B9CDA2F}"/>
              </a:ext>
            </a:extLst>
          </p:cNvPr>
          <p:cNvCxnSpPr>
            <a:cxnSpLocks/>
          </p:cNvCxnSpPr>
          <p:nvPr/>
        </p:nvCxnSpPr>
        <p:spPr>
          <a:xfrm>
            <a:off x="9733313" y="3643662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angle 28">
            <a:extLst>
              <a:ext uri="{FF2B5EF4-FFF2-40B4-BE49-F238E27FC236}">
                <a16:creationId xmlns:a16="http://schemas.microsoft.com/office/drawing/2014/main" id="{2C518250-9C09-9647-9F5E-86135CFE9463}"/>
              </a:ext>
            </a:extLst>
          </p:cNvPr>
          <p:cNvSpPr/>
          <p:nvPr/>
        </p:nvSpPr>
        <p:spPr>
          <a:xfrm rot="10800000">
            <a:off x="3609830" y="2876427"/>
            <a:ext cx="182323" cy="188204"/>
          </a:xfrm>
          <a:prstGeom prst="triangl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5B76FC-AD81-214A-AC6D-511846725E0A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HMW</a:t>
            </a:r>
            <a:r>
              <a:rPr lang="zh-CN" altLang="en-US" sz="2000" dirty="0"/>
              <a:t> </a:t>
            </a:r>
            <a:r>
              <a:rPr lang="en-US" altLang="zh-CN" sz="2000" dirty="0"/>
              <a:t>make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accessible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visible</a:t>
            </a:r>
            <a:r>
              <a:rPr lang="zh-CN" altLang="en-US" sz="2000" dirty="0"/>
              <a:t> </a:t>
            </a:r>
            <a:r>
              <a:rPr lang="en-US" altLang="zh-CN" sz="2000" dirty="0"/>
              <a:t>follow</a:t>
            </a:r>
            <a:r>
              <a:rPr lang="zh-CN" altLang="en-US" sz="2000" dirty="0"/>
              <a:t> </a:t>
            </a:r>
            <a:r>
              <a:rPr lang="en-US" altLang="zh-CN" sz="2000" dirty="0"/>
              <a:t>function</a:t>
            </a:r>
            <a:r>
              <a:rPr lang="zh-CN" altLang="en-US" sz="2000" dirty="0"/>
              <a:t> </a:t>
            </a:r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dirty="0"/>
              <a:t>uses</a:t>
            </a:r>
            <a:r>
              <a:rPr lang="zh-CN" altLang="en-US" sz="2000" dirty="0"/>
              <a:t> </a:t>
            </a:r>
            <a:r>
              <a:rPr lang="en-US" altLang="zh-CN" sz="2000" dirty="0"/>
              <a:t>intent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follow</a:t>
            </a:r>
            <a:r>
              <a:rPr lang="zh-CN" altLang="en-US" sz="2000" dirty="0"/>
              <a:t> </a:t>
            </a:r>
            <a:r>
              <a:rPr lang="en-US" altLang="zh-CN" sz="2000" dirty="0"/>
              <a:t>topics</a:t>
            </a:r>
          </a:p>
          <a:p>
            <a:r>
              <a:rPr lang="en-US" altLang="zh-CN" sz="2000" dirty="0"/>
              <a:t>Clear interaction and status indication</a:t>
            </a:r>
          </a:p>
        </p:txBody>
      </p:sp>
    </p:spTree>
    <p:extLst>
      <p:ext uri="{BB962C8B-B14F-4D97-AF65-F5344CB8AC3E}">
        <p14:creationId xmlns:p14="http://schemas.microsoft.com/office/powerpoint/2010/main" val="4194990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613392"/>
            <a:ext cx="92098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Expectation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Users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prefer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content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be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organized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category/topic.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Apps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Survey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Results,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June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2017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2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28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E0B7F9-84C8-5A4A-B7D3-D32AA09BA718}"/>
              </a:ext>
            </a:extLst>
          </p:cNvPr>
          <p:cNvSpPr txBox="1"/>
          <p:nvPr/>
        </p:nvSpPr>
        <p:spPr>
          <a:xfrm>
            <a:off x="4446104" y="868208"/>
            <a:ext cx="32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Information</a:t>
            </a:r>
            <a:r>
              <a:rPr lang="zh-CN" altLang="en-US" b="1" dirty="0"/>
              <a:t> </a:t>
            </a:r>
            <a:r>
              <a:rPr lang="en-US" altLang="zh-CN" b="1" dirty="0"/>
              <a:t>Architecture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1F52F-6E7B-B043-8C18-2E50C202CE43}"/>
              </a:ext>
            </a:extLst>
          </p:cNvPr>
          <p:cNvSpPr txBox="1"/>
          <p:nvPr/>
        </p:nvSpPr>
        <p:spPr>
          <a:xfrm>
            <a:off x="7745895" y="2643810"/>
            <a:ext cx="32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Following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BB792-237B-F747-85E6-AA34150DE344}"/>
              </a:ext>
            </a:extLst>
          </p:cNvPr>
          <p:cNvSpPr txBox="1"/>
          <p:nvPr/>
        </p:nvSpPr>
        <p:spPr>
          <a:xfrm>
            <a:off x="7745895" y="4008969"/>
            <a:ext cx="32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Not</a:t>
            </a:r>
            <a:r>
              <a:rPr lang="zh-CN" altLang="en-US" b="1" dirty="0"/>
              <a:t> </a:t>
            </a:r>
            <a:r>
              <a:rPr lang="en-US" altLang="zh-CN" b="1" dirty="0"/>
              <a:t>following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DF97D-1581-2D49-BF44-DB6820F36BA2}"/>
              </a:ext>
            </a:extLst>
          </p:cNvPr>
          <p:cNvSpPr txBox="1"/>
          <p:nvPr/>
        </p:nvSpPr>
        <p:spPr>
          <a:xfrm>
            <a:off x="1928191" y="2643810"/>
            <a:ext cx="232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Topics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823F9-3D61-B140-BF6F-2A64DB907D20}"/>
              </a:ext>
            </a:extLst>
          </p:cNvPr>
          <p:cNvSpPr txBox="1"/>
          <p:nvPr/>
        </p:nvSpPr>
        <p:spPr>
          <a:xfrm>
            <a:off x="1928190" y="3301522"/>
            <a:ext cx="232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Sources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95BA15-B2EA-CB4F-8876-C152D5601544}"/>
              </a:ext>
            </a:extLst>
          </p:cNvPr>
          <p:cNvSpPr txBox="1"/>
          <p:nvPr/>
        </p:nvSpPr>
        <p:spPr>
          <a:xfrm>
            <a:off x="1928190" y="4005456"/>
            <a:ext cx="232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Locations</a:t>
            </a: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B82CA4-3BF8-1B40-AE82-24E27E243FD5}"/>
              </a:ext>
            </a:extLst>
          </p:cNvPr>
          <p:cNvSpPr/>
          <p:nvPr/>
        </p:nvSpPr>
        <p:spPr>
          <a:xfrm>
            <a:off x="5181601" y="3127513"/>
            <a:ext cx="1736035" cy="715618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" panose="020B0502040504020203" pitchFamily="34" charset="0"/>
              </a:rPr>
              <a:t>Content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C241B6F5-A1C3-804D-92C1-EFFE88578D52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 flipV="1">
            <a:off x="6917636" y="2828476"/>
            <a:ext cx="828259" cy="656846"/>
          </a:xfrm>
          <a:prstGeom prst="bentConnector3">
            <a:avLst/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3547023-E465-C644-99C4-D266A0FAD961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6917636" y="3485322"/>
            <a:ext cx="828259" cy="708313"/>
          </a:xfrm>
          <a:prstGeom prst="bentConnector3">
            <a:avLst>
              <a:gd name="adj1" fmla="val 50000"/>
            </a:avLst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C29753A-DA60-C94D-A56E-0362C96B14E4}"/>
              </a:ext>
            </a:extLst>
          </p:cNvPr>
          <p:cNvCxnSpPr>
            <a:cxnSpLocks/>
            <a:stCxn id="10" idx="1"/>
            <a:endCxn id="7" idx="3"/>
          </p:cNvCxnSpPr>
          <p:nvPr/>
        </p:nvCxnSpPr>
        <p:spPr>
          <a:xfrm rot="10800000">
            <a:off x="4253951" y="2828476"/>
            <a:ext cx="927651" cy="656846"/>
          </a:xfrm>
          <a:prstGeom prst="bentConnector3">
            <a:avLst>
              <a:gd name="adj1" fmla="val 50000"/>
            </a:avLst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76CC4F3-9BCF-3640-AED5-EA7C411B0898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rot="10800000" flipV="1">
            <a:off x="4253949" y="3485322"/>
            <a:ext cx="927652" cy="866"/>
          </a:xfrm>
          <a:prstGeom prst="bentConnector3">
            <a:avLst>
              <a:gd name="adj1" fmla="val 50000"/>
            </a:avLst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35D2998-CEE5-1947-B3D9-C9A85AC7820E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rot="10800000" flipV="1">
            <a:off x="4253949" y="3485322"/>
            <a:ext cx="927652" cy="704800"/>
          </a:xfrm>
          <a:prstGeom prst="bentConnector3">
            <a:avLst>
              <a:gd name="adj1" fmla="val 50000"/>
            </a:avLst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218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1250069"/>
            <a:ext cx="6146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233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626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CENTRALIZED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PERSONALIZATION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F42FE-A9AB-9B4D-9464-DEAF9C86E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5166" y="302216"/>
            <a:ext cx="5006990" cy="108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4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1806845" y="1843950"/>
            <a:ext cx="857831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My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Initial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goal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Bing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Vertical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626835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1250069"/>
            <a:ext cx="6146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112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My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3C9907-A766-0849-AA0F-E73BA7AD3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5091" y="302218"/>
            <a:ext cx="2879998" cy="62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04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28AD03-5F99-8B46-A43D-E8D9BA770C6B}"/>
              </a:ext>
            </a:extLst>
          </p:cNvPr>
          <p:cNvSpPr txBox="1"/>
          <p:nvPr/>
        </p:nvSpPr>
        <p:spPr>
          <a:xfrm>
            <a:off x="4225658" y="230025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FLOW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087ACF-E338-0949-8B42-A82FA87B6C62}"/>
              </a:ext>
            </a:extLst>
          </p:cNvPr>
          <p:cNvSpPr/>
          <p:nvPr/>
        </p:nvSpPr>
        <p:spPr>
          <a:xfrm>
            <a:off x="1454405" y="4392192"/>
            <a:ext cx="1831720" cy="560808"/>
          </a:xfrm>
          <a:prstGeom prst="rect">
            <a:avLst/>
          </a:prstGeom>
          <a:noFill/>
          <a:ln w="38100">
            <a:solidFill>
              <a:srgbClr val="00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D5C79919-F98F-B840-9E6D-A5256460625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286125" y="4672596"/>
            <a:ext cx="6003802" cy="1101216"/>
          </a:xfrm>
          <a:prstGeom prst="bentConnector4">
            <a:avLst>
              <a:gd name="adj1" fmla="val 18398"/>
              <a:gd name="adj2" fmla="val 120759"/>
            </a:avLst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8B67E0E-89B4-CE41-8857-8C4E769BDD3C}"/>
              </a:ext>
            </a:extLst>
          </p:cNvPr>
          <p:cNvSpPr/>
          <p:nvPr/>
        </p:nvSpPr>
        <p:spPr>
          <a:xfrm>
            <a:off x="2079468" y="4963692"/>
            <a:ext cx="568482" cy="284583"/>
          </a:xfrm>
          <a:prstGeom prst="rect">
            <a:avLst/>
          </a:prstGeom>
          <a:noFill/>
          <a:ln w="38100">
            <a:solidFill>
              <a:srgbClr val="00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907B5F1-635D-944B-AFDE-B5CCB4A5C753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 flipV="1">
            <a:off x="2647950" y="2317689"/>
            <a:ext cx="2373348" cy="2788295"/>
          </a:xfrm>
          <a:prstGeom prst="bentConnector3">
            <a:avLst>
              <a:gd name="adj1" fmla="val 61829"/>
            </a:avLst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5FD1A18-004F-2B46-94F3-B99390C64A45}"/>
              </a:ext>
            </a:extLst>
          </p:cNvPr>
          <p:cNvSpPr/>
          <p:nvPr/>
        </p:nvSpPr>
        <p:spPr>
          <a:xfrm>
            <a:off x="5021298" y="2021305"/>
            <a:ext cx="2263430" cy="592768"/>
          </a:xfrm>
          <a:prstGeom prst="rect">
            <a:avLst/>
          </a:prstGeom>
          <a:noFill/>
          <a:ln w="38100">
            <a:solidFill>
              <a:srgbClr val="00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17299CF-728C-3049-BA3C-24B35F9BA9E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7284728" y="2317689"/>
            <a:ext cx="925199" cy="1111311"/>
          </a:xfrm>
          <a:prstGeom prst="bentConnector3">
            <a:avLst>
              <a:gd name="adj1" fmla="val 50000"/>
            </a:avLst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150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5676E40-F0F1-C04C-8D20-80D173AFA8E3}"/>
              </a:ext>
            </a:extLst>
          </p:cNvPr>
          <p:cNvSpPr txBox="1"/>
          <p:nvPr/>
        </p:nvSpPr>
        <p:spPr>
          <a:xfrm>
            <a:off x="133696" y="3412831"/>
            <a:ext cx="190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</a:rPr>
              <a:t>Aware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ness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69DFF-B68A-8D47-87A9-386089A24850}"/>
              </a:ext>
            </a:extLst>
          </p:cNvPr>
          <p:cNvSpPr txBox="1"/>
          <p:nvPr/>
        </p:nvSpPr>
        <p:spPr>
          <a:xfrm>
            <a:off x="2488418" y="3412831"/>
            <a:ext cx="260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Understanding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2D5AC-73B6-B642-8CF2-79A8B042CDA8}"/>
              </a:ext>
            </a:extLst>
          </p:cNvPr>
          <p:cNvSpPr txBox="1"/>
          <p:nvPr/>
        </p:nvSpPr>
        <p:spPr>
          <a:xfrm>
            <a:off x="5543131" y="3412831"/>
            <a:ext cx="1615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Action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15B9F-FBDD-544D-9710-53967B2926AA}"/>
              </a:ext>
            </a:extLst>
          </p:cNvPr>
          <p:cNvSpPr txBox="1"/>
          <p:nvPr/>
        </p:nvSpPr>
        <p:spPr>
          <a:xfrm>
            <a:off x="7418082" y="3412831"/>
            <a:ext cx="228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Engagement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24EC63-31DE-594F-91BE-776174BC3AE8}"/>
              </a:ext>
            </a:extLst>
          </p:cNvPr>
          <p:cNvSpPr txBox="1"/>
          <p:nvPr/>
        </p:nvSpPr>
        <p:spPr>
          <a:xfrm>
            <a:off x="9906500" y="3412830"/>
            <a:ext cx="228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Evaluation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4A4383-BBC4-DD48-879B-B371B8ACFA6A}"/>
              </a:ext>
            </a:extLst>
          </p:cNvPr>
          <p:cNvCxnSpPr>
            <a:cxnSpLocks/>
          </p:cNvCxnSpPr>
          <p:nvPr/>
        </p:nvCxnSpPr>
        <p:spPr>
          <a:xfrm>
            <a:off x="2223235" y="3661676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2A2205-1F50-3E46-A009-C38BBEF5811F}"/>
              </a:ext>
            </a:extLst>
          </p:cNvPr>
          <p:cNvCxnSpPr>
            <a:cxnSpLocks/>
          </p:cNvCxnSpPr>
          <p:nvPr/>
        </p:nvCxnSpPr>
        <p:spPr>
          <a:xfrm>
            <a:off x="5277948" y="3661676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21F78C-0715-E249-8340-B6EB958D2257}"/>
              </a:ext>
            </a:extLst>
          </p:cNvPr>
          <p:cNvCxnSpPr>
            <a:cxnSpLocks/>
          </p:cNvCxnSpPr>
          <p:nvPr/>
        </p:nvCxnSpPr>
        <p:spPr>
          <a:xfrm>
            <a:off x="7152899" y="3661676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6248BE-990A-F94B-9170-55168B9CDA2F}"/>
              </a:ext>
            </a:extLst>
          </p:cNvPr>
          <p:cNvCxnSpPr>
            <a:cxnSpLocks/>
          </p:cNvCxnSpPr>
          <p:nvPr/>
        </p:nvCxnSpPr>
        <p:spPr>
          <a:xfrm>
            <a:off x="9733313" y="3643662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angle 28">
            <a:extLst>
              <a:ext uri="{FF2B5EF4-FFF2-40B4-BE49-F238E27FC236}">
                <a16:creationId xmlns:a16="http://schemas.microsoft.com/office/drawing/2014/main" id="{2C518250-9C09-9647-9F5E-86135CFE9463}"/>
              </a:ext>
            </a:extLst>
          </p:cNvPr>
          <p:cNvSpPr/>
          <p:nvPr/>
        </p:nvSpPr>
        <p:spPr>
          <a:xfrm rot="10800000">
            <a:off x="6168648" y="2876427"/>
            <a:ext cx="182323" cy="188204"/>
          </a:xfrm>
          <a:prstGeom prst="triangl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5B76FC-AD81-214A-AC6D-511846725E0A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HMW</a:t>
            </a:r>
            <a:r>
              <a:rPr lang="zh-CN" altLang="en-US" sz="2000" dirty="0"/>
              <a:t> </a:t>
            </a:r>
            <a:r>
              <a:rPr lang="en-US" altLang="zh-CN" sz="2000" dirty="0"/>
              <a:t>make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tab</a:t>
            </a:r>
            <a:r>
              <a:rPr lang="zh-CN" altLang="en-US" sz="2000" dirty="0"/>
              <a:t> </a:t>
            </a:r>
            <a:r>
              <a:rPr lang="en-US" altLang="zh-CN" sz="2000" dirty="0"/>
              <a:t>feel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relevant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yo</a:t>
            </a:r>
            <a:endParaRPr lang="en-US" altLang="zh-CN" sz="2000" dirty="0"/>
          </a:p>
          <a:p>
            <a:r>
              <a:rPr lang="en-US" altLang="zh-CN" sz="2000" dirty="0"/>
              <a:t>Taking</a:t>
            </a:r>
            <a:r>
              <a:rPr lang="zh-CN" altLang="en-US" sz="2000" dirty="0"/>
              <a:t> </a:t>
            </a:r>
            <a:r>
              <a:rPr lang="en-US" altLang="zh-CN" sz="2000" dirty="0"/>
              <a:t>action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following</a:t>
            </a:r>
            <a:r>
              <a:rPr lang="zh-CN" altLang="en-US" sz="2000" dirty="0"/>
              <a:t> </a:t>
            </a:r>
            <a:r>
              <a:rPr lang="en-US" altLang="zh-CN" sz="2000" dirty="0"/>
              <a:t>something</a:t>
            </a:r>
          </a:p>
        </p:txBody>
      </p:sp>
    </p:spTree>
    <p:extLst>
      <p:ext uri="{BB962C8B-B14F-4D97-AF65-F5344CB8AC3E}">
        <p14:creationId xmlns:p14="http://schemas.microsoft.com/office/powerpoint/2010/main" val="3048414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53524" y="1658250"/>
            <a:ext cx="4331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Current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solution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The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intention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is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after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deeper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understanding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then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this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topic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0176D2-3743-B84A-A35D-3BE1A325466F}"/>
              </a:ext>
            </a:extLst>
          </p:cNvPr>
          <p:cNvSpPr/>
          <p:nvPr/>
        </p:nvSpPr>
        <p:spPr>
          <a:xfrm>
            <a:off x="166255" y="2599765"/>
            <a:ext cx="3549224" cy="1380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“Fitbit”</a:t>
            </a:r>
            <a:r>
              <a:rPr lang="zh-CN" altLang="en-US" dirty="0"/>
              <a:t> </a:t>
            </a:r>
            <a:r>
              <a:rPr lang="en-US" dirty="0"/>
              <a:t>Search result</a:t>
            </a:r>
          </a:p>
          <a:p>
            <a:pPr algn="ctr"/>
            <a:r>
              <a:rPr lang="en-US" dirty="0"/>
              <a:t>Espresso</a:t>
            </a:r>
            <a:r>
              <a:rPr lang="zh-CN" altLang="en-US" dirty="0"/>
              <a:t> </a:t>
            </a:r>
            <a:r>
              <a:rPr lang="en-US" dirty="0"/>
              <a:t>Car</a:t>
            </a:r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65CDB1-8487-C34E-B56F-6F1747087B6B}"/>
              </a:ext>
            </a:extLst>
          </p:cNvPr>
          <p:cNvSpPr/>
          <p:nvPr/>
        </p:nvSpPr>
        <p:spPr>
          <a:xfrm>
            <a:off x="166255" y="4552512"/>
            <a:ext cx="3549224" cy="1380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“Fitbit”</a:t>
            </a:r>
            <a:r>
              <a:rPr lang="zh-CN" altLang="en-US" dirty="0"/>
              <a:t> </a:t>
            </a:r>
            <a:r>
              <a:rPr lang="en-US" dirty="0"/>
              <a:t>Comprehensive view page</a:t>
            </a:r>
          </a:p>
          <a:p>
            <a:pPr algn="ctr"/>
            <a:r>
              <a:rPr lang="en-US" dirty="0"/>
              <a:t>Espresso</a:t>
            </a:r>
            <a:r>
              <a:rPr lang="zh-CN" altLang="en-US" dirty="0"/>
              <a:t> </a:t>
            </a:r>
            <a:r>
              <a:rPr lang="en-US" dirty="0"/>
              <a:t>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C3156C-3483-6945-B87A-A4490D16D746}"/>
              </a:ext>
            </a:extLst>
          </p:cNvPr>
          <p:cNvSpPr/>
          <p:nvPr/>
        </p:nvSpPr>
        <p:spPr>
          <a:xfrm>
            <a:off x="4161269" y="3644561"/>
            <a:ext cx="1934731" cy="1380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EE03DE2-D17B-3B47-8B1C-3D57F8189AB8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715479" y="3290047"/>
            <a:ext cx="445790" cy="10447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6211DF2-3E5C-C846-9B72-082256768114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3715479" y="4334843"/>
            <a:ext cx="445790" cy="9079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364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1250069"/>
            <a:ext cx="614691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Users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actively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find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: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lang="en-US" altLang="zh-CN" sz="24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Intentions</a:t>
            </a:r>
          </a:p>
          <a:p>
            <a:pPr lvl="0">
              <a:defRPr/>
            </a:pPr>
            <a:r>
              <a:rPr lang="en-US" altLang="zh-CN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 have had</a:t>
            </a:r>
            <a:r>
              <a:rPr lang="zh-CN" altLang="en-US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target</a:t>
            </a:r>
            <a:r>
              <a:rPr lang="zh-CN" altLang="en-US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topics(existed</a:t>
            </a:r>
            <a:r>
              <a:rPr lang="zh-CN" altLang="en-US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</a:t>
            </a:r>
            <a:r>
              <a:rPr lang="zh-CN" altLang="en-US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their</a:t>
            </a:r>
            <a:r>
              <a:rPr lang="zh-CN" altLang="en-US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mind)</a:t>
            </a:r>
            <a:r>
              <a:rPr lang="zh-CN" altLang="en-US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zh-CN" altLang="en-US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follow-search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User</a:t>
            </a:r>
            <a:r>
              <a:rPr lang="en-US" altLang="zh-CN" sz="24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</a:t>
            </a:r>
            <a:r>
              <a:rPr lang="zh-CN" altLang="en-US" sz="24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passively</a:t>
            </a:r>
            <a:r>
              <a:rPr lang="zh-CN" altLang="en-US" sz="24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perceive:</a:t>
            </a:r>
          </a:p>
          <a:p>
            <a:pPr>
              <a:defRPr/>
            </a:pPr>
            <a:r>
              <a:rPr lang="en-US" altLang="zh-CN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Intentions</a:t>
            </a:r>
          </a:p>
          <a:p>
            <a:pPr>
              <a:defRPr/>
            </a:pPr>
            <a:r>
              <a:rPr lang="en-US" altLang="zh-CN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See</a:t>
            </a:r>
            <a:r>
              <a:rPr lang="zh-CN" altLang="en-US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interesting</a:t>
            </a:r>
            <a:r>
              <a:rPr lang="zh-CN" altLang="en-US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things</a:t>
            </a:r>
            <a:r>
              <a:rPr lang="zh-CN" altLang="en-US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</a:t>
            </a:r>
            <a:r>
              <a:rPr lang="zh-CN" altLang="en-US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</a:t>
            </a:r>
            <a:r>
              <a:rPr lang="zh-CN" altLang="en-US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reminded</a:t>
            </a:r>
            <a:r>
              <a:rPr lang="zh-CN" altLang="en-US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altLang="zh-CN" sz="24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3489828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2164470"/>
            <a:ext cx="459882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Flipboard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Fill,</a:t>
            </a:r>
            <a:r>
              <a:rPr lang="zh-CN" altLang="en-US" sz="20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0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recommend</a:t>
            </a:r>
            <a:r>
              <a:rPr lang="zh-CN" altLang="en-US" sz="20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lang="en-US" altLang="zh-CN" sz="2000" b="1" dirty="0">
              <a:solidFill>
                <a:prstClr val="white"/>
              </a:solidFill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1" dirty="0">
              <a:solidFill>
                <a:prstClr val="white"/>
              </a:solidFill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Microsoft</a:t>
            </a:r>
            <a:r>
              <a:rPr lang="zh-CN" altLang="en-US" sz="20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0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news</a:t>
            </a:r>
            <a:r>
              <a:rPr lang="zh-CN" altLang="en-US" sz="20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lang="en-US" altLang="zh-CN" sz="2000" b="1" dirty="0">
              <a:solidFill>
                <a:prstClr val="white"/>
              </a:solidFill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Fill,</a:t>
            </a:r>
            <a:r>
              <a:rPr lang="zh-CN" altLang="en-US" sz="20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0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recommend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1" dirty="0">
              <a:solidFill>
                <a:prstClr val="white"/>
              </a:solidFill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Google</a:t>
            </a:r>
            <a:r>
              <a:rPr lang="zh-CN" altLang="en-US" sz="20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0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Search,</a:t>
            </a:r>
            <a:r>
              <a:rPr lang="zh-CN" altLang="en-US" sz="20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0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recommend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1" dirty="0">
              <a:solidFill>
                <a:prstClr val="white"/>
              </a:solidFill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Reuters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Fill,</a:t>
            </a:r>
            <a:r>
              <a:rPr lang="zh-CN" altLang="en-US" sz="20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0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Search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COMPETITOR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‘S SOLUTION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0AC50-EAEF-684C-A3EF-EC5444DF0410}"/>
              </a:ext>
            </a:extLst>
          </p:cNvPr>
          <p:cNvSpPr txBox="1"/>
          <p:nvPr/>
        </p:nvSpPr>
        <p:spPr>
          <a:xfrm>
            <a:off x="6096000" y="3167390"/>
            <a:ext cx="5324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Search</a:t>
            </a:r>
            <a:r>
              <a:rPr lang="zh-CN" altLang="en-US" sz="28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+</a:t>
            </a:r>
            <a:r>
              <a:rPr lang="zh-CN" altLang="en-US" sz="28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recommendations</a:t>
            </a:r>
            <a:r>
              <a:rPr lang="zh-CN" altLang="en-US" sz="28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lang="en-US" altLang="zh-CN" sz="2800" b="1" dirty="0">
              <a:solidFill>
                <a:prstClr val="white"/>
              </a:solidFill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297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1250069"/>
            <a:ext cx="614691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112</a:t>
            </a:r>
          </a:p>
          <a:p>
            <a:pPr lvl="0">
              <a:defRPr/>
            </a:pPr>
            <a:endParaRPr lang="en-US" altLang="zh-CN" sz="2800" dirty="0">
              <a:solidFill>
                <a:prstClr val="white"/>
              </a:solidFill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Every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item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has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avatar,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name,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and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458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So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make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list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FF1C8-4D8C-0149-A01A-66F64153E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5090" y="302218"/>
            <a:ext cx="2880000" cy="62528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BA4393-5277-714E-8254-91E829EDD023}"/>
              </a:ext>
            </a:extLst>
          </p:cNvPr>
          <p:cNvSpPr/>
          <p:nvPr/>
        </p:nvSpPr>
        <p:spPr>
          <a:xfrm>
            <a:off x="7965091" y="302218"/>
            <a:ext cx="2880169" cy="625283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BB4D15-C3EF-2A45-957E-B6917587734C}"/>
              </a:ext>
            </a:extLst>
          </p:cNvPr>
          <p:cNvSpPr/>
          <p:nvPr/>
        </p:nvSpPr>
        <p:spPr>
          <a:xfrm>
            <a:off x="7082725" y="3719593"/>
            <a:ext cx="4711485" cy="1069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69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1250069"/>
            <a:ext cx="614691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Star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filled</a:t>
            </a:r>
          </a:p>
          <a:p>
            <a:pPr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Location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keep</a:t>
            </a:r>
          </a:p>
          <a:p>
            <a:pPr>
              <a:defRPr/>
            </a:pPr>
            <a:endParaRPr lang="en-US" altLang="zh-CN" sz="2800" dirty="0">
              <a:solidFill>
                <a:prstClr val="white"/>
              </a:solidFill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For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undo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lang="en-US" sz="2800" dirty="0">
              <a:solidFill>
                <a:prstClr val="white"/>
              </a:solidFill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458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6D300-6AC8-1349-9919-6E070CBD2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5091" y="302219"/>
            <a:ext cx="2879997" cy="62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26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1250069"/>
            <a:ext cx="6146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112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458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Search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C03D42-7B98-9042-97F5-C3EABC301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5091" y="302219"/>
            <a:ext cx="2879997" cy="62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7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1250069"/>
            <a:ext cx="6146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112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4586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After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followed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lang="en-US" altLang="zh-CN" b="1" dirty="0">
              <a:solidFill>
                <a:srgbClr val="00FFFF"/>
              </a:solidFill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You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can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see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immediately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my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following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lang="en-US" b="1" dirty="0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36E020-74AB-BA40-9F88-1E1865EA1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5091" y="302219"/>
            <a:ext cx="2879997" cy="62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9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1" y="2705724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NEWS</a:t>
            </a: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=BREAKING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6B376-1265-BB4D-908F-E7D5C354BE57}"/>
              </a:ext>
            </a:extLst>
          </p:cNvPr>
          <p:cNvSpPr txBox="1"/>
          <p:nvPr/>
        </p:nvSpPr>
        <p:spPr>
          <a:xfrm>
            <a:off x="4596542" y="2336392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cap="all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Common</a:t>
            </a:r>
            <a:r>
              <a:rPr lang="zh-CN" altLang="en-US" b="1" cap="all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sense</a:t>
            </a:r>
            <a:endParaRPr lang="en-US" b="1" cap="all" spc="2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09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9B05-FA45-E147-AA77-1805D8F8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4Engagement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C99B5-698E-2347-BA75-77705679A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Show</a:t>
            </a:r>
          </a:p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50AE9-8B09-294F-8E1E-923EE5983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5091" y="302219"/>
            <a:ext cx="2879997" cy="62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48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28AD03-5F99-8B46-A43D-E8D9BA770C6B}"/>
              </a:ext>
            </a:extLst>
          </p:cNvPr>
          <p:cNvSpPr txBox="1"/>
          <p:nvPr/>
        </p:nvSpPr>
        <p:spPr>
          <a:xfrm>
            <a:off x="4225658" y="230025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FLOW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087ACF-E338-0949-8B42-A82FA87B6C62}"/>
              </a:ext>
            </a:extLst>
          </p:cNvPr>
          <p:cNvSpPr/>
          <p:nvPr/>
        </p:nvSpPr>
        <p:spPr>
          <a:xfrm>
            <a:off x="1454405" y="4392192"/>
            <a:ext cx="1831720" cy="560808"/>
          </a:xfrm>
          <a:prstGeom prst="rect">
            <a:avLst/>
          </a:prstGeom>
          <a:noFill/>
          <a:ln w="38100">
            <a:solidFill>
              <a:srgbClr val="00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D5C79919-F98F-B840-9E6D-A5256460625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286125" y="4672596"/>
            <a:ext cx="6003802" cy="1101216"/>
          </a:xfrm>
          <a:prstGeom prst="bentConnector4">
            <a:avLst>
              <a:gd name="adj1" fmla="val 18398"/>
              <a:gd name="adj2" fmla="val 120759"/>
            </a:avLst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8B67E0E-89B4-CE41-8857-8C4E769BDD3C}"/>
              </a:ext>
            </a:extLst>
          </p:cNvPr>
          <p:cNvSpPr/>
          <p:nvPr/>
        </p:nvSpPr>
        <p:spPr>
          <a:xfrm>
            <a:off x="2079468" y="4963692"/>
            <a:ext cx="568482" cy="284583"/>
          </a:xfrm>
          <a:prstGeom prst="rect">
            <a:avLst/>
          </a:prstGeom>
          <a:noFill/>
          <a:ln w="38100">
            <a:solidFill>
              <a:srgbClr val="00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907B5F1-635D-944B-AFDE-B5CCB4A5C753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 flipV="1">
            <a:off x="2647950" y="2317689"/>
            <a:ext cx="2373348" cy="2788295"/>
          </a:xfrm>
          <a:prstGeom prst="bentConnector3">
            <a:avLst>
              <a:gd name="adj1" fmla="val 61829"/>
            </a:avLst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5FD1A18-004F-2B46-94F3-B99390C64A45}"/>
              </a:ext>
            </a:extLst>
          </p:cNvPr>
          <p:cNvSpPr/>
          <p:nvPr/>
        </p:nvSpPr>
        <p:spPr>
          <a:xfrm>
            <a:off x="5021298" y="2021305"/>
            <a:ext cx="2263430" cy="592768"/>
          </a:xfrm>
          <a:prstGeom prst="rect">
            <a:avLst/>
          </a:prstGeom>
          <a:noFill/>
          <a:ln w="38100">
            <a:solidFill>
              <a:srgbClr val="00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17299CF-728C-3049-BA3C-24B35F9BA9E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7284728" y="2317689"/>
            <a:ext cx="925199" cy="1111311"/>
          </a:xfrm>
          <a:prstGeom prst="bentConnector3">
            <a:avLst>
              <a:gd name="adj1" fmla="val 50000"/>
            </a:avLst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135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5676E40-F0F1-C04C-8D20-80D173AFA8E3}"/>
              </a:ext>
            </a:extLst>
          </p:cNvPr>
          <p:cNvSpPr txBox="1"/>
          <p:nvPr/>
        </p:nvSpPr>
        <p:spPr>
          <a:xfrm>
            <a:off x="133696" y="3412831"/>
            <a:ext cx="190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</a:rPr>
              <a:t>Aware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ness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69DFF-B68A-8D47-87A9-386089A24850}"/>
              </a:ext>
            </a:extLst>
          </p:cNvPr>
          <p:cNvSpPr txBox="1"/>
          <p:nvPr/>
        </p:nvSpPr>
        <p:spPr>
          <a:xfrm>
            <a:off x="2488418" y="3412831"/>
            <a:ext cx="260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Understanding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2D5AC-73B6-B642-8CF2-79A8B042CDA8}"/>
              </a:ext>
            </a:extLst>
          </p:cNvPr>
          <p:cNvSpPr txBox="1"/>
          <p:nvPr/>
        </p:nvSpPr>
        <p:spPr>
          <a:xfrm>
            <a:off x="5543131" y="3412831"/>
            <a:ext cx="1615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Action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15B9F-FBDD-544D-9710-53967B2926AA}"/>
              </a:ext>
            </a:extLst>
          </p:cNvPr>
          <p:cNvSpPr txBox="1"/>
          <p:nvPr/>
        </p:nvSpPr>
        <p:spPr>
          <a:xfrm>
            <a:off x="7418082" y="3412831"/>
            <a:ext cx="228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Engagement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24EC63-31DE-594F-91BE-776174BC3AE8}"/>
              </a:ext>
            </a:extLst>
          </p:cNvPr>
          <p:cNvSpPr txBox="1"/>
          <p:nvPr/>
        </p:nvSpPr>
        <p:spPr>
          <a:xfrm>
            <a:off x="9906500" y="3412830"/>
            <a:ext cx="228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Evaluation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4A4383-BBC4-DD48-879B-B371B8ACFA6A}"/>
              </a:ext>
            </a:extLst>
          </p:cNvPr>
          <p:cNvCxnSpPr>
            <a:cxnSpLocks/>
          </p:cNvCxnSpPr>
          <p:nvPr/>
        </p:nvCxnSpPr>
        <p:spPr>
          <a:xfrm>
            <a:off x="2223235" y="3661676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2A2205-1F50-3E46-A009-C38BBEF5811F}"/>
              </a:ext>
            </a:extLst>
          </p:cNvPr>
          <p:cNvCxnSpPr>
            <a:cxnSpLocks/>
          </p:cNvCxnSpPr>
          <p:nvPr/>
        </p:nvCxnSpPr>
        <p:spPr>
          <a:xfrm>
            <a:off x="5277948" y="3661676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21F78C-0715-E249-8340-B6EB958D2257}"/>
              </a:ext>
            </a:extLst>
          </p:cNvPr>
          <p:cNvCxnSpPr>
            <a:cxnSpLocks/>
          </p:cNvCxnSpPr>
          <p:nvPr/>
        </p:nvCxnSpPr>
        <p:spPr>
          <a:xfrm>
            <a:off x="7152899" y="3661676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6248BE-990A-F94B-9170-55168B9CDA2F}"/>
              </a:ext>
            </a:extLst>
          </p:cNvPr>
          <p:cNvCxnSpPr>
            <a:cxnSpLocks/>
          </p:cNvCxnSpPr>
          <p:nvPr/>
        </p:nvCxnSpPr>
        <p:spPr>
          <a:xfrm>
            <a:off x="9733313" y="3643662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angle 28">
            <a:extLst>
              <a:ext uri="{FF2B5EF4-FFF2-40B4-BE49-F238E27FC236}">
                <a16:creationId xmlns:a16="http://schemas.microsoft.com/office/drawing/2014/main" id="{2C518250-9C09-9647-9F5E-86135CFE9463}"/>
              </a:ext>
            </a:extLst>
          </p:cNvPr>
          <p:cNvSpPr/>
          <p:nvPr/>
        </p:nvSpPr>
        <p:spPr>
          <a:xfrm rot="10800000">
            <a:off x="8469670" y="2876427"/>
            <a:ext cx="182323" cy="188204"/>
          </a:xfrm>
          <a:prstGeom prst="triangl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5B76FC-AD81-214A-AC6D-511846725E0A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2333</a:t>
            </a:r>
          </a:p>
        </p:txBody>
      </p:sp>
    </p:spTree>
    <p:extLst>
      <p:ext uri="{BB962C8B-B14F-4D97-AF65-F5344CB8AC3E}">
        <p14:creationId xmlns:p14="http://schemas.microsoft.com/office/powerpoint/2010/main" val="1286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2967335"/>
            <a:ext cx="11234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Engage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Content</a:t>
            </a:r>
          </a:p>
          <a:p>
            <a:pPr algn="ctr">
              <a:defRPr/>
            </a:pP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Objective</a:t>
            </a:r>
            <a:endParaRPr lang="en-US" b="1" cap="all" spc="20" dirty="0">
              <a:solidFill>
                <a:srgbClr val="00FFFF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830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2967335"/>
            <a:ext cx="11234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CLEAR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AND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EFFICIENCY</a:t>
            </a:r>
          </a:p>
          <a:p>
            <a:pPr algn="ctr">
              <a:defRPr/>
            </a:pP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Goal</a:t>
            </a:r>
            <a:endParaRPr lang="en-US" b="1" cap="all" spc="20" dirty="0">
              <a:solidFill>
                <a:srgbClr val="00FFFF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848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2690336"/>
            <a:ext cx="11234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Only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text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Filter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Solution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707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9B05-FA45-E147-AA77-1805D8F8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4Engagement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C99B5-698E-2347-BA75-77705679A9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Filter</a:t>
            </a:r>
          </a:p>
          <a:p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0D572D-2F8C-0D4F-A672-2CA1CADE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5091" y="302219"/>
            <a:ext cx="2879997" cy="62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52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1" y="3157072"/>
            <a:ext cx="48916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233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729719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PAIN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3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PROGRESS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74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2164470"/>
            <a:ext cx="474052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Instagram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floating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button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notify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users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posts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Reuters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Tiny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refresh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notification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with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number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category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page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COMMON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SOLUTION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63A285-EDDD-C045-B5A6-196A1AD2F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1901"/>
            <a:ext cx="2880000" cy="5111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2FF937-62CD-7342-AA85-A2B5B69BA8AF}"/>
              </a:ext>
            </a:extLst>
          </p:cNvPr>
          <p:cNvSpPr/>
          <p:nvPr/>
        </p:nvSpPr>
        <p:spPr>
          <a:xfrm>
            <a:off x="9179019" y="591900"/>
            <a:ext cx="2692683" cy="5111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Reuters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36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1416324"/>
            <a:ext cx="590729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area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while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certain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number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articles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are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ready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Show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number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articles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and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instructions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back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and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load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articles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Search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result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Top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stories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For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you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Category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page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046992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Design 3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refresh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notification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32F680-FE77-B940-8AE3-B7AAE12C2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5091" y="302220"/>
            <a:ext cx="2879996" cy="62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56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1" y="2705724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READ</a:t>
            </a: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=BORING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275D91-8942-D345-B419-D299B875A98C}"/>
              </a:ext>
            </a:extLst>
          </p:cNvPr>
          <p:cNvSpPr txBox="1"/>
          <p:nvPr/>
        </p:nvSpPr>
        <p:spPr>
          <a:xfrm>
            <a:off x="4596542" y="2336392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cap="all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Actual</a:t>
            </a:r>
            <a:r>
              <a:rPr lang="zh-CN" altLang="en-US" b="1" cap="all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feedback</a:t>
            </a:r>
            <a:endParaRPr lang="en-US" b="1" cap="all" spc="2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604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12D7BF-C2C8-E249-B3C4-6B9F75544E4C}"/>
              </a:ext>
            </a:extLst>
          </p:cNvPr>
          <p:cNvSpPr/>
          <p:nvPr/>
        </p:nvSpPr>
        <p:spPr>
          <a:xfrm>
            <a:off x="1202872" y="1911350"/>
            <a:ext cx="50455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Able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know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how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many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article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could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get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and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how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use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this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function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5A8A2-9AC2-5F4C-9A47-507A587925CC}"/>
              </a:ext>
            </a:extLst>
          </p:cNvPr>
          <p:cNvSpPr txBox="1"/>
          <p:nvPr/>
        </p:nvSpPr>
        <p:spPr>
          <a:xfrm>
            <a:off x="1202872" y="1542018"/>
            <a:ext cx="311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PROS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A68CD2-30DA-4142-8A52-06786E4C0E8D}"/>
              </a:ext>
            </a:extLst>
          </p:cNvPr>
          <p:cNvSpPr/>
          <p:nvPr/>
        </p:nvSpPr>
        <p:spPr>
          <a:xfrm>
            <a:off x="1202872" y="3710848"/>
            <a:ext cx="50455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won’t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triggered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only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have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few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articles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Users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don’t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know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exact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content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them,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tap,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also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lost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current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reading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progress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EB6E1-085F-F54E-B9B3-4152D58EEFDE}"/>
              </a:ext>
            </a:extLst>
          </p:cNvPr>
          <p:cNvSpPr txBox="1"/>
          <p:nvPr/>
        </p:nvSpPr>
        <p:spPr>
          <a:xfrm>
            <a:off x="1202872" y="3341516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3F3AD-D631-0A4D-96C7-C931EA3AC820}"/>
              </a:ext>
            </a:extLst>
          </p:cNvPr>
          <p:cNvSpPr txBox="1"/>
          <p:nvPr/>
        </p:nvSpPr>
        <p:spPr>
          <a:xfrm>
            <a:off x="1202872" y="1172686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Design 3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refresh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notification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5141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305615"/>
            <a:ext cx="92098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Scenario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Staying up-to-date is the primary reason people use mobile news apps.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(1)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2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67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6BCCD-38FE-834E-88DF-059C4416CD0D}"/>
              </a:ext>
            </a:extLst>
          </p:cNvPr>
          <p:cNvSpPr txBox="1"/>
          <p:nvPr/>
        </p:nvSpPr>
        <p:spPr>
          <a:xfrm>
            <a:off x="1112435" y="2921684"/>
            <a:ext cx="240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Last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time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read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3EFB37-FDDD-A240-A7C7-1C7A706D3731}"/>
              </a:ext>
            </a:extLst>
          </p:cNvPr>
          <p:cNvSpPr txBox="1"/>
          <p:nvPr/>
        </p:nvSpPr>
        <p:spPr>
          <a:xfrm>
            <a:off x="7813916" y="2921684"/>
            <a:ext cx="240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This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time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open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57528-EFA2-6A4F-9554-E9C6145D9F02}"/>
              </a:ext>
            </a:extLst>
          </p:cNvPr>
          <p:cNvSpPr txBox="1"/>
          <p:nvPr/>
        </p:nvSpPr>
        <p:spPr>
          <a:xfrm>
            <a:off x="3521676" y="1986689"/>
            <a:ext cx="240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News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keep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brewing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483C1-955F-B044-92CD-500EA1F47269}"/>
              </a:ext>
            </a:extLst>
          </p:cNvPr>
          <p:cNvSpPr txBox="1"/>
          <p:nvPr/>
        </p:nvSpPr>
        <p:spPr>
          <a:xfrm>
            <a:off x="5293138" y="3901987"/>
            <a:ext cx="360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New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content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was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generated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A8EDBE-366A-A141-834F-0623CC1CEF8A}"/>
              </a:ext>
            </a:extLst>
          </p:cNvPr>
          <p:cNvCxnSpPr>
            <a:stCxn id="2" idx="3"/>
          </p:cNvCxnSpPr>
          <p:nvPr/>
        </p:nvCxnSpPr>
        <p:spPr>
          <a:xfrm>
            <a:off x="3521676" y="3106350"/>
            <a:ext cx="4584356" cy="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942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1" y="3157072"/>
            <a:ext cx="489163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When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they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emerging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long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reading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list,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while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scrolling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down,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content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is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getting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not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up-to-date.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574913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Solution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Know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Updates</a:t>
            </a:r>
          </a:p>
        </p:txBody>
      </p:sp>
    </p:spTree>
    <p:extLst>
      <p:ext uri="{BB962C8B-B14F-4D97-AF65-F5344CB8AC3E}">
        <p14:creationId xmlns:p14="http://schemas.microsoft.com/office/powerpoint/2010/main" val="7900037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2164470"/>
            <a:ext cx="5563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Tiny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COMMON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SOLUTION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5E3E2ED-B65A-504D-B6DB-B326564E1E7A}"/>
              </a:ext>
            </a:extLst>
          </p:cNvPr>
          <p:cNvSpPr/>
          <p:nvPr/>
        </p:nvSpPr>
        <p:spPr>
          <a:xfrm>
            <a:off x="6982691" y="5712031"/>
            <a:ext cx="938151" cy="938151"/>
          </a:xfrm>
          <a:prstGeom prst="ellipse">
            <a:avLst/>
          </a:prstGeom>
          <a:noFill/>
          <a:ln w="571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5185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2705724"/>
            <a:ext cx="11234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Not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strong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but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visible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4524895" y="3352055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HMW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1956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1250069"/>
            <a:ext cx="6146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112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Update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dot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FFBF62-7BD7-1C47-9EAE-A684C704E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5091" y="302220"/>
            <a:ext cx="2879996" cy="62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055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1" y="3157072"/>
            <a:ext cx="489163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When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they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emerging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long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reading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list,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while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scrolling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down,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content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is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getting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not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up-to-date.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643721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Solution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Catch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Updates</a:t>
            </a:r>
          </a:p>
        </p:txBody>
      </p:sp>
    </p:spTree>
    <p:extLst>
      <p:ext uri="{BB962C8B-B14F-4D97-AF65-F5344CB8AC3E}">
        <p14:creationId xmlns:p14="http://schemas.microsoft.com/office/powerpoint/2010/main" val="3879432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967925-1842-5E47-8C6A-20E441DF97A3}"/>
              </a:ext>
            </a:extLst>
          </p:cNvPr>
          <p:cNvSpPr/>
          <p:nvPr/>
        </p:nvSpPr>
        <p:spPr>
          <a:xfrm>
            <a:off x="7438768" y="333632"/>
            <a:ext cx="3299254" cy="27061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Just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read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EBE2BC-0B3E-AB40-99F9-72CEA1443FBF}"/>
              </a:ext>
            </a:extLst>
          </p:cNvPr>
          <p:cNvSpPr/>
          <p:nvPr/>
        </p:nvSpPr>
        <p:spPr>
          <a:xfrm>
            <a:off x="7438768" y="3192162"/>
            <a:ext cx="3299254" cy="270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Last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time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read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E84C3-012D-C649-863C-19265919DC13}"/>
              </a:ext>
            </a:extLst>
          </p:cNvPr>
          <p:cNvSpPr txBox="1"/>
          <p:nvPr/>
        </p:nvSpPr>
        <p:spPr>
          <a:xfrm>
            <a:off x="1202872" y="1768082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No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Updates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differentiation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382CCE-02E3-C148-89FD-E0B255F4AD34}"/>
              </a:ext>
            </a:extLst>
          </p:cNvPr>
          <p:cNvSpPr/>
          <p:nvPr/>
        </p:nvSpPr>
        <p:spPr>
          <a:xfrm>
            <a:off x="1202872" y="2691412"/>
            <a:ext cx="54574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Repeated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Boring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content+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stupide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algorithm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Less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chance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read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others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4154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2447278" y="5487914"/>
            <a:ext cx="23861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Instagram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section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separate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read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unread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3930369" y="31018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COMPETITORS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B213A-85C9-9341-8EEB-71EA089F9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006" y="1242070"/>
            <a:ext cx="2160000" cy="3834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CC75FE-4329-2F47-BCB5-21B2E17EC8D6}"/>
              </a:ext>
            </a:extLst>
          </p:cNvPr>
          <p:cNvSpPr/>
          <p:nvPr/>
        </p:nvSpPr>
        <p:spPr>
          <a:xfrm>
            <a:off x="6897070" y="5487914"/>
            <a:ext cx="3310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LinkedIn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DengXian" panose="02010600030101010101" pitchFamily="2" charset="-122"/>
                <a:cs typeface="+mn-cs"/>
              </a:rPr>
              <a:t>Untappable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DengXian" panose="02010600030101010101" pitchFamily="2" charset="-122"/>
                <a:cs typeface="+mn-cs"/>
              </a:rPr>
              <a:t>floating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DengXian" panose="02010600030101010101" pitchFamily="2" charset="-122"/>
                <a:cs typeface="+mn-cs"/>
              </a:rPr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2925298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CB42A-7A99-AC4E-B336-D8975F464E1B}"/>
              </a:ext>
            </a:extLst>
          </p:cNvPr>
          <p:cNvSpPr txBox="1"/>
          <p:nvPr/>
        </p:nvSpPr>
        <p:spPr>
          <a:xfrm>
            <a:off x="1848412" y="1884630"/>
            <a:ext cx="935076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r>
              <a:rPr lang="zh-CN" altLang="en-US" sz="36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Interest</a:t>
            </a:r>
          </a:p>
          <a:p>
            <a:pPr lvl="0">
              <a:defRPr/>
            </a:pPr>
            <a:r>
              <a:rPr lang="en-US" altLang="zh-CN" sz="2400" dirty="0">
                <a:solidFill>
                  <a:prstClr val="white">
                    <a:lumMod val="65000"/>
                  </a:prstClr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Hard to get personalized content </a:t>
            </a:r>
          </a:p>
          <a:p>
            <a:pPr lvl="0">
              <a:defRPr/>
            </a:pPr>
            <a:endParaRPr lang="en-US" altLang="zh-CN" sz="2400" dirty="0">
              <a:solidFill>
                <a:prstClr val="white">
                  <a:lumMod val="65000"/>
                </a:prstClr>
              </a:solidFill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Focus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Lost focus while reading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" panose="020B05020405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Update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Hard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catch-up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since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last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time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read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094A4-CDFF-C141-8FA5-30B33D08EA08}"/>
              </a:ext>
            </a:extLst>
          </p:cNvPr>
          <p:cNvSpPr txBox="1"/>
          <p:nvPr/>
        </p:nvSpPr>
        <p:spPr>
          <a:xfrm>
            <a:off x="1848412" y="1173246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Segoe UI Semibold" charset="0"/>
                <a:cs typeface="Segoe UI" panose="020B0502040204020203" pitchFamily="34" charset="0"/>
              </a:rPr>
              <a:t>Unmeted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Segoe UI Semibold" charset="0"/>
                <a:cs typeface="Segoe UI" panose="020B0502040204020203" pitchFamily="34" charset="0"/>
              </a:rPr>
              <a:t>PAIN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Segoe UI Semibold" charset="0"/>
                <a:cs typeface="Segoe UI" panose="020B0502040204020203" pitchFamily="34" charset="0"/>
              </a:rPr>
              <a:t>POINTS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" panose="020B05020405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69361"/>
      </p:ext>
    </p:extLst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2164470"/>
            <a:ext cx="6146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Show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(Static)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DESIGN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CATCH-UP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53861E-A699-4344-88D2-74B36DD28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5091" y="302220"/>
            <a:ext cx="2879996" cy="62528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8A94F0-65F7-DD47-A976-B67E8D4D569E}"/>
              </a:ext>
            </a:extLst>
          </p:cNvPr>
          <p:cNvSpPr/>
          <p:nvPr/>
        </p:nvSpPr>
        <p:spPr>
          <a:xfrm>
            <a:off x="1202872" y="2164470"/>
            <a:ext cx="41776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need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read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article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last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time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they’ve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read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D5685-3621-E945-97A9-081A46017EC8}"/>
              </a:ext>
            </a:extLst>
          </p:cNvPr>
          <p:cNvSpPr txBox="1"/>
          <p:nvPr/>
        </p:nvSpPr>
        <p:spPr>
          <a:xfrm>
            <a:off x="1202872" y="1795138"/>
            <a:ext cx="311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Pros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1D56E0-1619-EC4A-A4F6-F63AB0526356}"/>
              </a:ext>
            </a:extLst>
          </p:cNvPr>
          <p:cNvSpPr/>
          <p:nvPr/>
        </p:nvSpPr>
        <p:spPr>
          <a:xfrm>
            <a:off x="1202872" y="3924090"/>
            <a:ext cx="41776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Not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like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social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content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digestion,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last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time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scroll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down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really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quick,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may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skip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some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important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update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E1EDE-416A-B64D-B1D3-F25F8AA17B21}"/>
              </a:ext>
            </a:extLst>
          </p:cNvPr>
          <p:cNvSpPr txBox="1"/>
          <p:nvPr/>
        </p:nvSpPr>
        <p:spPr>
          <a:xfrm>
            <a:off x="1202872" y="355475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7A6BBB-70A8-514B-9205-08812F0403EC}"/>
              </a:ext>
            </a:extLst>
          </p:cNvPr>
          <p:cNvSpPr txBox="1"/>
          <p:nvPr/>
        </p:nvSpPr>
        <p:spPr>
          <a:xfrm>
            <a:off x="1202872" y="1454137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DESIGN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CATCH-UP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7513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1" y="3157072"/>
            <a:ext cx="67814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Long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reading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with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same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pattern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would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make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users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feel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boring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694927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PAIN</a:t>
            </a:r>
            <a:r>
              <a:rPr kumimoji="0" lang="zh-CN" altLang="en-US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</a:t>
            </a:r>
            <a:r>
              <a:rPr kumimoji="0" lang="zh-CN" altLang="en-US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3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CONTROL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5392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5676E40-F0F1-C04C-8D20-80D173AFA8E3}"/>
              </a:ext>
            </a:extLst>
          </p:cNvPr>
          <p:cNvSpPr txBox="1"/>
          <p:nvPr/>
        </p:nvSpPr>
        <p:spPr>
          <a:xfrm>
            <a:off x="133696" y="3412831"/>
            <a:ext cx="190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</a:rPr>
              <a:t>Aware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ness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69DFF-B68A-8D47-87A9-386089A24850}"/>
              </a:ext>
            </a:extLst>
          </p:cNvPr>
          <p:cNvSpPr txBox="1"/>
          <p:nvPr/>
        </p:nvSpPr>
        <p:spPr>
          <a:xfrm>
            <a:off x="2488418" y="3412831"/>
            <a:ext cx="260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Understanding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2D5AC-73B6-B642-8CF2-79A8B042CDA8}"/>
              </a:ext>
            </a:extLst>
          </p:cNvPr>
          <p:cNvSpPr txBox="1"/>
          <p:nvPr/>
        </p:nvSpPr>
        <p:spPr>
          <a:xfrm>
            <a:off x="5543131" y="3412831"/>
            <a:ext cx="1615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Action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15B9F-FBDD-544D-9710-53967B2926AA}"/>
              </a:ext>
            </a:extLst>
          </p:cNvPr>
          <p:cNvSpPr txBox="1"/>
          <p:nvPr/>
        </p:nvSpPr>
        <p:spPr>
          <a:xfrm>
            <a:off x="7418082" y="3412831"/>
            <a:ext cx="228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Engagement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24EC63-31DE-594F-91BE-776174BC3AE8}"/>
              </a:ext>
            </a:extLst>
          </p:cNvPr>
          <p:cNvSpPr txBox="1"/>
          <p:nvPr/>
        </p:nvSpPr>
        <p:spPr>
          <a:xfrm>
            <a:off x="9906500" y="3412830"/>
            <a:ext cx="228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Evaluation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4A4383-BBC4-DD48-879B-B371B8ACFA6A}"/>
              </a:ext>
            </a:extLst>
          </p:cNvPr>
          <p:cNvCxnSpPr>
            <a:cxnSpLocks/>
          </p:cNvCxnSpPr>
          <p:nvPr/>
        </p:nvCxnSpPr>
        <p:spPr>
          <a:xfrm>
            <a:off x="2223235" y="3661676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2A2205-1F50-3E46-A009-C38BBEF5811F}"/>
              </a:ext>
            </a:extLst>
          </p:cNvPr>
          <p:cNvCxnSpPr>
            <a:cxnSpLocks/>
          </p:cNvCxnSpPr>
          <p:nvPr/>
        </p:nvCxnSpPr>
        <p:spPr>
          <a:xfrm>
            <a:off x="5277948" y="3661676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21F78C-0715-E249-8340-B6EB958D2257}"/>
              </a:ext>
            </a:extLst>
          </p:cNvPr>
          <p:cNvCxnSpPr>
            <a:cxnSpLocks/>
          </p:cNvCxnSpPr>
          <p:nvPr/>
        </p:nvCxnSpPr>
        <p:spPr>
          <a:xfrm>
            <a:off x="7152899" y="3661676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6248BE-990A-F94B-9170-55168B9CDA2F}"/>
              </a:ext>
            </a:extLst>
          </p:cNvPr>
          <p:cNvCxnSpPr>
            <a:cxnSpLocks/>
          </p:cNvCxnSpPr>
          <p:nvPr/>
        </p:nvCxnSpPr>
        <p:spPr>
          <a:xfrm>
            <a:off x="9733313" y="3643662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angle 28">
            <a:extLst>
              <a:ext uri="{FF2B5EF4-FFF2-40B4-BE49-F238E27FC236}">
                <a16:creationId xmlns:a16="http://schemas.microsoft.com/office/drawing/2014/main" id="{2C518250-9C09-9647-9F5E-86135CFE9463}"/>
              </a:ext>
            </a:extLst>
          </p:cNvPr>
          <p:cNvSpPr/>
          <p:nvPr/>
        </p:nvSpPr>
        <p:spPr>
          <a:xfrm rot="10800000">
            <a:off x="10958088" y="2876427"/>
            <a:ext cx="182323" cy="188204"/>
          </a:xfrm>
          <a:prstGeom prst="triangl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5B76FC-AD81-214A-AC6D-511846725E0A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233</a:t>
            </a:r>
          </a:p>
        </p:txBody>
      </p:sp>
    </p:spTree>
    <p:extLst>
      <p:ext uri="{BB962C8B-B14F-4D97-AF65-F5344CB8AC3E}">
        <p14:creationId xmlns:p14="http://schemas.microsoft.com/office/powerpoint/2010/main" val="24428484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54CD51-2656-D743-ACAB-641F61A70C1C}"/>
              </a:ext>
            </a:extLst>
          </p:cNvPr>
          <p:cNvSpPr txBox="1"/>
          <p:nvPr/>
        </p:nvSpPr>
        <p:spPr>
          <a:xfrm>
            <a:off x="4062714" y="2939970"/>
            <a:ext cx="393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Interest</a:t>
            </a:r>
            <a:r>
              <a:rPr lang="zh-CN" altLang="en-US" dirty="0"/>
              <a:t> </a:t>
            </a:r>
            <a:r>
              <a:rPr lang="en-US" altLang="zh-CN" dirty="0"/>
              <a:t>Decrease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814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53524" y="1658250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Show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7EF43-988C-1546-8E82-8E3591F77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5091" y="302219"/>
            <a:ext cx="2879997" cy="62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303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53524" y="1658250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Manage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7EF43-988C-1546-8E82-8E3591F77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5091" y="302219"/>
            <a:ext cx="2879996" cy="62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112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53524" y="1658250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Unfollow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Redmond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ABB99-E282-0443-8F8B-8235A4D12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5091" y="302219"/>
            <a:ext cx="2879997" cy="6252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CEFE87-28DD-874A-B9C3-3225E0B0E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5091" y="302586"/>
            <a:ext cx="2879996" cy="62528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2CA43A-7363-594B-AC91-8C645CD0BC5B}"/>
              </a:ext>
            </a:extLst>
          </p:cNvPr>
          <p:cNvSpPr/>
          <p:nvPr/>
        </p:nvSpPr>
        <p:spPr>
          <a:xfrm>
            <a:off x="1148830" y="2027582"/>
            <a:ext cx="6146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Keep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position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误操作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850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53524" y="1658250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Result-engage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597C6-9C88-614D-9A5E-578857BA2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5091" y="302219"/>
            <a:ext cx="2879997" cy="62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605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28AD03-5F99-8B46-A43D-E8D9BA770C6B}"/>
              </a:ext>
            </a:extLst>
          </p:cNvPr>
          <p:cNvSpPr txBox="1"/>
          <p:nvPr/>
        </p:nvSpPr>
        <p:spPr>
          <a:xfrm>
            <a:off x="4225658" y="230025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FLOW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087ACF-E338-0949-8B42-A82FA87B6C62}"/>
              </a:ext>
            </a:extLst>
          </p:cNvPr>
          <p:cNvSpPr/>
          <p:nvPr/>
        </p:nvSpPr>
        <p:spPr>
          <a:xfrm>
            <a:off x="1454405" y="4392192"/>
            <a:ext cx="1831720" cy="560808"/>
          </a:xfrm>
          <a:prstGeom prst="rect">
            <a:avLst/>
          </a:prstGeom>
          <a:noFill/>
          <a:ln w="38100">
            <a:solidFill>
              <a:srgbClr val="00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D5C79919-F98F-B840-9E6D-A5256460625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286125" y="4672596"/>
            <a:ext cx="6003802" cy="1101216"/>
          </a:xfrm>
          <a:prstGeom prst="bentConnector4">
            <a:avLst>
              <a:gd name="adj1" fmla="val 18398"/>
              <a:gd name="adj2" fmla="val 120759"/>
            </a:avLst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8B67E0E-89B4-CE41-8857-8C4E769BDD3C}"/>
              </a:ext>
            </a:extLst>
          </p:cNvPr>
          <p:cNvSpPr/>
          <p:nvPr/>
        </p:nvSpPr>
        <p:spPr>
          <a:xfrm>
            <a:off x="2079468" y="4963692"/>
            <a:ext cx="568482" cy="284583"/>
          </a:xfrm>
          <a:prstGeom prst="rect">
            <a:avLst/>
          </a:prstGeom>
          <a:noFill/>
          <a:ln w="38100">
            <a:solidFill>
              <a:srgbClr val="00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907B5F1-635D-944B-AFDE-B5CCB4A5C753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 flipV="1">
            <a:off x="2647950" y="2317689"/>
            <a:ext cx="2373348" cy="2788295"/>
          </a:xfrm>
          <a:prstGeom prst="bentConnector3">
            <a:avLst>
              <a:gd name="adj1" fmla="val 61829"/>
            </a:avLst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5FD1A18-004F-2B46-94F3-B99390C64A45}"/>
              </a:ext>
            </a:extLst>
          </p:cNvPr>
          <p:cNvSpPr/>
          <p:nvPr/>
        </p:nvSpPr>
        <p:spPr>
          <a:xfrm>
            <a:off x="5021298" y="2021305"/>
            <a:ext cx="2263430" cy="592768"/>
          </a:xfrm>
          <a:prstGeom prst="rect">
            <a:avLst/>
          </a:prstGeom>
          <a:noFill/>
          <a:ln w="38100">
            <a:solidFill>
              <a:srgbClr val="00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17299CF-728C-3049-BA3C-24B35F9BA9E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7284728" y="2317689"/>
            <a:ext cx="925199" cy="1111311"/>
          </a:xfrm>
          <a:prstGeom prst="bentConnector3">
            <a:avLst>
              <a:gd name="adj1" fmla="val 50000"/>
            </a:avLst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9276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1" y="3157072"/>
            <a:ext cx="67814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Long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reading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with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same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pattern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would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make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users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feel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boring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558999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PAIN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FOCUS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378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1" y="2892370"/>
            <a:ext cx="11234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7CD14-3C01-B840-977F-1A9FFB12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80" y="2483330"/>
            <a:ext cx="409040" cy="4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039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711910" y="2164470"/>
            <a:ext cx="349692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While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emerging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browsing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with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some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repeated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pattern,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perception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getting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flattened.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671191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WHEN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1D25D0-B044-2642-810C-9CFCC2DB5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67" y="-1"/>
            <a:ext cx="929076" cy="70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158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3939697" y="6206881"/>
            <a:ext cx="420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When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did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they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lost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focus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1F4CB99-ACD6-CE4A-B2AA-8EAF9C8B4158}"/>
              </a:ext>
            </a:extLst>
          </p:cNvPr>
          <p:cNvCxnSpPr/>
          <p:nvPr/>
        </p:nvCxnSpPr>
        <p:spPr>
          <a:xfrm flipV="1">
            <a:off x="2157237" y="681839"/>
            <a:ext cx="0" cy="49088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91695B-B859-8A43-8F40-A88D66FFFE79}"/>
              </a:ext>
            </a:extLst>
          </p:cNvPr>
          <p:cNvCxnSpPr>
            <a:cxnSpLocks/>
          </p:cNvCxnSpPr>
          <p:nvPr/>
        </p:nvCxnSpPr>
        <p:spPr>
          <a:xfrm>
            <a:off x="1696027" y="5394207"/>
            <a:ext cx="869081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B71FE6-A7EF-7746-B6C0-DF787305F3E5}"/>
              </a:ext>
            </a:extLst>
          </p:cNvPr>
          <p:cNvCxnSpPr>
            <a:cxnSpLocks/>
          </p:cNvCxnSpPr>
          <p:nvPr/>
        </p:nvCxnSpPr>
        <p:spPr>
          <a:xfrm>
            <a:off x="2401880" y="890386"/>
            <a:ext cx="8201526" cy="4026568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26C6E3-BF4A-DF4F-A002-906EE2EE8C93}"/>
              </a:ext>
            </a:extLst>
          </p:cNvPr>
          <p:cNvSpPr txBox="1"/>
          <p:nvPr/>
        </p:nvSpPr>
        <p:spPr>
          <a:xfrm>
            <a:off x="9108384" y="5502129"/>
            <a:ext cx="218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Reading Time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493E6-E80B-744B-B214-9AABEF2F5C26}"/>
              </a:ext>
            </a:extLst>
          </p:cNvPr>
          <p:cNvSpPr txBox="1"/>
          <p:nvPr/>
        </p:nvSpPr>
        <p:spPr>
          <a:xfrm>
            <a:off x="858730" y="521054"/>
            <a:ext cx="119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Focus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6801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2705724"/>
            <a:ext cx="11234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Real-time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✅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Algorithm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Capacity ✅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4524895" y="4294776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Feasibility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188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3939697" y="6206881"/>
            <a:ext cx="420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When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did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they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lost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focus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1F4CB99-ACD6-CE4A-B2AA-8EAF9C8B4158}"/>
              </a:ext>
            </a:extLst>
          </p:cNvPr>
          <p:cNvCxnSpPr/>
          <p:nvPr/>
        </p:nvCxnSpPr>
        <p:spPr>
          <a:xfrm flipV="1">
            <a:off x="2157237" y="681839"/>
            <a:ext cx="0" cy="49088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91695B-B859-8A43-8F40-A88D66FFFE79}"/>
              </a:ext>
            </a:extLst>
          </p:cNvPr>
          <p:cNvCxnSpPr>
            <a:cxnSpLocks/>
          </p:cNvCxnSpPr>
          <p:nvPr/>
        </p:nvCxnSpPr>
        <p:spPr>
          <a:xfrm>
            <a:off x="1696027" y="5394207"/>
            <a:ext cx="869081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B71FE6-A7EF-7746-B6C0-DF787305F3E5}"/>
              </a:ext>
            </a:extLst>
          </p:cNvPr>
          <p:cNvCxnSpPr>
            <a:cxnSpLocks/>
          </p:cNvCxnSpPr>
          <p:nvPr/>
        </p:nvCxnSpPr>
        <p:spPr>
          <a:xfrm>
            <a:off x="2401880" y="890386"/>
            <a:ext cx="2123014" cy="1037588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14B3FB-45A7-DB44-B5A4-2832BE6C52DA}"/>
              </a:ext>
            </a:extLst>
          </p:cNvPr>
          <p:cNvCxnSpPr>
            <a:cxnSpLocks/>
          </p:cNvCxnSpPr>
          <p:nvPr/>
        </p:nvCxnSpPr>
        <p:spPr>
          <a:xfrm flipV="1">
            <a:off x="4524895" y="1246647"/>
            <a:ext cx="0" cy="681327"/>
          </a:xfrm>
          <a:prstGeom prst="straightConnector1">
            <a:avLst/>
          </a:prstGeom>
          <a:ln w="3175">
            <a:solidFill>
              <a:srgbClr val="00FFFF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85304-7B4F-CC44-8E4A-5B88253C2595}"/>
              </a:ext>
            </a:extLst>
          </p:cNvPr>
          <p:cNvCxnSpPr>
            <a:cxnSpLocks/>
          </p:cNvCxnSpPr>
          <p:nvPr/>
        </p:nvCxnSpPr>
        <p:spPr>
          <a:xfrm flipH="1" flipV="1">
            <a:off x="4524896" y="1230372"/>
            <a:ext cx="7433556" cy="3686582"/>
          </a:xfrm>
          <a:prstGeom prst="straightConnector1">
            <a:avLst/>
          </a:prstGeom>
          <a:ln>
            <a:solidFill>
              <a:srgbClr val="00FF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26C6E3-BF4A-DF4F-A002-906EE2EE8C93}"/>
              </a:ext>
            </a:extLst>
          </p:cNvPr>
          <p:cNvSpPr txBox="1"/>
          <p:nvPr/>
        </p:nvSpPr>
        <p:spPr>
          <a:xfrm>
            <a:off x="9108384" y="5502129"/>
            <a:ext cx="218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Reading Time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493E6-E80B-744B-B214-9AABEF2F5C26}"/>
              </a:ext>
            </a:extLst>
          </p:cNvPr>
          <p:cNvSpPr txBox="1"/>
          <p:nvPr/>
        </p:nvSpPr>
        <p:spPr>
          <a:xfrm>
            <a:off x="858730" y="521054"/>
            <a:ext cx="119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Focus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DC6384-47D1-3E49-96C3-D282ACBBC2BF}"/>
              </a:ext>
            </a:extLst>
          </p:cNvPr>
          <p:cNvCxnSpPr>
            <a:cxnSpLocks/>
          </p:cNvCxnSpPr>
          <p:nvPr/>
        </p:nvCxnSpPr>
        <p:spPr>
          <a:xfrm>
            <a:off x="4524895" y="1927974"/>
            <a:ext cx="6078511" cy="298898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1ECED1C-A55D-F847-9FB1-8C81398EFADC}"/>
              </a:ext>
            </a:extLst>
          </p:cNvPr>
          <p:cNvSpPr/>
          <p:nvPr/>
        </p:nvSpPr>
        <p:spPr>
          <a:xfrm>
            <a:off x="4443753" y="1163696"/>
            <a:ext cx="144211" cy="146435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6215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3939697" y="6206881"/>
            <a:ext cx="420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When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did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they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lost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focus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1F4CB99-ACD6-CE4A-B2AA-8EAF9C8B4158}"/>
              </a:ext>
            </a:extLst>
          </p:cNvPr>
          <p:cNvCxnSpPr/>
          <p:nvPr/>
        </p:nvCxnSpPr>
        <p:spPr>
          <a:xfrm flipV="1">
            <a:off x="2157237" y="681839"/>
            <a:ext cx="0" cy="49088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91695B-B859-8A43-8F40-A88D66FFFE79}"/>
              </a:ext>
            </a:extLst>
          </p:cNvPr>
          <p:cNvCxnSpPr>
            <a:cxnSpLocks/>
          </p:cNvCxnSpPr>
          <p:nvPr/>
        </p:nvCxnSpPr>
        <p:spPr>
          <a:xfrm>
            <a:off x="1696027" y="5394207"/>
            <a:ext cx="869081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B71FE6-A7EF-7746-B6C0-DF787305F3E5}"/>
              </a:ext>
            </a:extLst>
          </p:cNvPr>
          <p:cNvCxnSpPr>
            <a:cxnSpLocks/>
          </p:cNvCxnSpPr>
          <p:nvPr/>
        </p:nvCxnSpPr>
        <p:spPr>
          <a:xfrm>
            <a:off x="2401880" y="890386"/>
            <a:ext cx="2123014" cy="1037588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14B3FB-45A7-DB44-B5A4-2832BE6C52DA}"/>
              </a:ext>
            </a:extLst>
          </p:cNvPr>
          <p:cNvCxnSpPr>
            <a:cxnSpLocks/>
          </p:cNvCxnSpPr>
          <p:nvPr/>
        </p:nvCxnSpPr>
        <p:spPr>
          <a:xfrm flipV="1">
            <a:off x="4524895" y="1246647"/>
            <a:ext cx="0" cy="681327"/>
          </a:xfrm>
          <a:prstGeom prst="straightConnector1">
            <a:avLst/>
          </a:prstGeom>
          <a:ln w="3175">
            <a:solidFill>
              <a:srgbClr val="00FFFF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85304-7B4F-CC44-8E4A-5B88253C2595}"/>
              </a:ext>
            </a:extLst>
          </p:cNvPr>
          <p:cNvCxnSpPr>
            <a:cxnSpLocks/>
          </p:cNvCxnSpPr>
          <p:nvPr/>
        </p:nvCxnSpPr>
        <p:spPr>
          <a:xfrm flipH="1" flipV="1">
            <a:off x="4524896" y="1230372"/>
            <a:ext cx="7433556" cy="3686582"/>
          </a:xfrm>
          <a:prstGeom prst="straightConnector1">
            <a:avLst/>
          </a:prstGeom>
          <a:ln>
            <a:solidFill>
              <a:srgbClr val="00FF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26C6E3-BF4A-DF4F-A002-906EE2EE8C93}"/>
              </a:ext>
            </a:extLst>
          </p:cNvPr>
          <p:cNvSpPr txBox="1"/>
          <p:nvPr/>
        </p:nvSpPr>
        <p:spPr>
          <a:xfrm>
            <a:off x="9108384" y="5502129"/>
            <a:ext cx="218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Reading Time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493E6-E80B-744B-B214-9AABEF2F5C26}"/>
              </a:ext>
            </a:extLst>
          </p:cNvPr>
          <p:cNvSpPr txBox="1"/>
          <p:nvPr/>
        </p:nvSpPr>
        <p:spPr>
          <a:xfrm>
            <a:off x="858730" y="521054"/>
            <a:ext cx="119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Focus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DC6384-47D1-3E49-96C3-D282ACBBC2BF}"/>
              </a:ext>
            </a:extLst>
          </p:cNvPr>
          <p:cNvCxnSpPr>
            <a:cxnSpLocks/>
          </p:cNvCxnSpPr>
          <p:nvPr/>
        </p:nvCxnSpPr>
        <p:spPr>
          <a:xfrm>
            <a:off x="4524895" y="1927974"/>
            <a:ext cx="6078511" cy="298898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1ECED1C-A55D-F847-9FB1-8C81398EFADC}"/>
              </a:ext>
            </a:extLst>
          </p:cNvPr>
          <p:cNvSpPr/>
          <p:nvPr/>
        </p:nvSpPr>
        <p:spPr>
          <a:xfrm>
            <a:off x="4443753" y="1163696"/>
            <a:ext cx="144211" cy="146435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C29BF4-A73E-6543-A428-842FECADEBFC}"/>
              </a:ext>
            </a:extLst>
          </p:cNvPr>
          <p:cNvSpPr txBox="1"/>
          <p:nvPr/>
        </p:nvSpPr>
        <p:spPr>
          <a:xfrm>
            <a:off x="4399332" y="487403"/>
            <a:ext cx="4091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Fill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new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9809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582614"/>
            <a:ext cx="92098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What</a:t>
            </a:r>
            <a:r>
              <a:rPr kumimoji="0" lang="zh-CN" altLang="en-US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could</a:t>
            </a:r>
            <a:r>
              <a:rPr kumimoji="0" lang="zh-CN" altLang="en-US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attract</a:t>
            </a:r>
            <a:r>
              <a:rPr kumimoji="0" lang="zh-CN" altLang="en-US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them?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74% of mobile news app users expect real-time content updates.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Apps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Survey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Results,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June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2017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38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12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2705724"/>
            <a:ext cx="11234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Let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know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What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happened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just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now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on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this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topic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4524895" y="4294776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HMW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3114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095999" y="2164470"/>
            <a:ext cx="480333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Refresh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dirty="0">
              <a:solidFill>
                <a:prstClr val="white"/>
              </a:solidFill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Doesn’t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have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home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button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Users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should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least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back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first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screen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refresh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tapping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bar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manually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going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back.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609600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CURRENT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WORKAROUND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79E560-7F76-8445-87D0-AAE4C773A8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02"/>
          <a:stretch/>
        </p:blipFill>
        <p:spPr>
          <a:xfrm>
            <a:off x="2153676" y="757148"/>
            <a:ext cx="2557808" cy="57986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264D079-0FB2-344A-8831-BE461AC1BD86}"/>
              </a:ext>
            </a:extLst>
          </p:cNvPr>
          <p:cNvSpPr/>
          <p:nvPr/>
        </p:nvSpPr>
        <p:spPr>
          <a:xfrm>
            <a:off x="2926895" y="515917"/>
            <a:ext cx="938151" cy="938151"/>
          </a:xfrm>
          <a:prstGeom prst="ellipse">
            <a:avLst/>
          </a:prstGeom>
          <a:noFill/>
          <a:ln w="571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5151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2164470"/>
            <a:ext cx="5563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Quick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double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tap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home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button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COMMON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SOLUTION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97F938-43F6-F04F-9CB9-DD089490E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78" y="757644"/>
            <a:ext cx="3199905" cy="567983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5E3E2ED-B65A-504D-B6DB-B326564E1E7A}"/>
              </a:ext>
            </a:extLst>
          </p:cNvPr>
          <p:cNvSpPr/>
          <p:nvPr/>
        </p:nvSpPr>
        <p:spPr>
          <a:xfrm>
            <a:off x="6982691" y="5712031"/>
            <a:ext cx="938151" cy="938151"/>
          </a:xfrm>
          <a:prstGeom prst="ellipse">
            <a:avLst/>
          </a:prstGeom>
          <a:noFill/>
          <a:ln w="571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4027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F2ADD3-2528-7B4F-9D5E-7DE49FAFA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5091" y="302219"/>
            <a:ext cx="2879996" cy="6252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88B75E-DB61-484E-9911-25BBBE4D9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1257" y="302219"/>
            <a:ext cx="2879996" cy="62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00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2610721"/>
            <a:ext cx="11234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FOUND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4524895" y="4057271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Opportunity</a:t>
            </a:r>
            <a:r>
              <a:rPr lang="zh-CN" altLang="en-US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AREA</a:t>
            </a:r>
            <a:endParaRPr lang="en-US" b="1" cap="all" spc="20" dirty="0">
              <a:solidFill>
                <a:srgbClr val="00FFFF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9892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1" y="1606330"/>
            <a:ext cx="454858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left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bottom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corner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Show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when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users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scroll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quickly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back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and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refresh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current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page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after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tapping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Search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result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stories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For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you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Category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page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Topic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page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23699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Design 1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quick refresh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2ADD3-2528-7B4F-9D5E-7DE49FAFA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5091" y="302219"/>
            <a:ext cx="2879996" cy="6252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88B75E-DB61-484E-9911-25BBBE4D9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1257" y="302219"/>
            <a:ext cx="2879996" cy="62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053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12D7BF-C2C8-E249-B3C4-6B9F75544E4C}"/>
              </a:ext>
            </a:extLst>
          </p:cNvPr>
          <p:cNvSpPr/>
          <p:nvPr/>
        </p:nvSpPr>
        <p:spPr>
          <a:xfrm>
            <a:off x="1202872" y="2095021"/>
            <a:ext cx="54549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distract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attract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people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actively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refresh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since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it’s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triggered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action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Left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corner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more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useful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ergonomically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5A8A2-9AC2-5F4C-9A47-507A587925CC}"/>
              </a:ext>
            </a:extLst>
          </p:cNvPr>
          <p:cNvSpPr txBox="1"/>
          <p:nvPr/>
        </p:nvSpPr>
        <p:spPr>
          <a:xfrm>
            <a:off x="1202872" y="1725689"/>
            <a:ext cx="311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PROS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A68CD2-30DA-4142-8A52-06786E4C0E8D}"/>
              </a:ext>
            </a:extLst>
          </p:cNvPr>
          <p:cNvSpPr/>
          <p:nvPr/>
        </p:nvSpPr>
        <p:spPr>
          <a:xfrm>
            <a:off x="1202872" y="4218679"/>
            <a:ext cx="5454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May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not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able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get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result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EB6E1-085F-F54E-B9B3-4152D58EEFDE}"/>
              </a:ext>
            </a:extLst>
          </p:cNvPr>
          <p:cNvSpPr txBox="1"/>
          <p:nvPr/>
        </p:nvSpPr>
        <p:spPr>
          <a:xfrm>
            <a:off x="1202872" y="3849347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649B5B-C860-5641-A1D3-A7E73BF30646}"/>
              </a:ext>
            </a:extLst>
          </p:cNvPr>
          <p:cNvSpPr/>
          <p:nvPr/>
        </p:nvSpPr>
        <p:spPr>
          <a:xfrm>
            <a:off x="1198360" y="1310191"/>
            <a:ext cx="309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Design 1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quick refresh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53C635-E129-0941-8518-1F753E1F8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5091" y="302219"/>
            <a:ext cx="2879996" cy="62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6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C3292-6CBB-E04F-92D1-DAAFB549ACA4}"/>
              </a:ext>
            </a:extLst>
          </p:cNvPr>
          <p:cNvSpPr txBox="1"/>
          <p:nvPr/>
        </p:nvSpPr>
        <p:spPr>
          <a:xfrm>
            <a:off x="3930369" y="230025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OVERALL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FLOW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5252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1859339"/>
            <a:ext cx="112340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FOUND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Interesting</a:t>
            </a:r>
            <a:r>
              <a:rPr lang="zh-CN" altLang="en-US" sz="60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60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Realtime</a:t>
            </a:r>
            <a:r>
              <a:rPr lang="zh-CN" altLang="en-US" sz="60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60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Unread</a:t>
            </a:r>
            <a:r>
              <a:rPr lang="zh-CN" altLang="en-US" sz="60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60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B98E0-0BC7-E848-9D8A-52A262DB9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5091" y="302220"/>
            <a:ext cx="2879995" cy="62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216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1" y="3157072"/>
            <a:ext cx="48916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233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833753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Internship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Wrap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up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Other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72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Explorations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9331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75904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80C3DF-B313-A746-8FDA-FE45DB088968}"/>
              </a:ext>
            </a:extLst>
          </p:cNvPr>
          <p:cNvSpPr txBox="1"/>
          <p:nvPr/>
        </p:nvSpPr>
        <p:spPr>
          <a:xfrm>
            <a:off x="4342436" y="2705724"/>
            <a:ext cx="74470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Alignment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on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different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ends</a:t>
            </a:r>
          </a:p>
          <a:p>
            <a:pPr marL="742950" marR="0" lvl="0" indent="-7429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Native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and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web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interaction</a:t>
            </a:r>
          </a:p>
          <a:p>
            <a:pPr marL="742950" lvl="0" indent="-742950">
              <a:buFont typeface="+mj-lt"/>
              <a:buAutoNum type="arabicPeriod"/>
            </a:pP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Benefits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and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efforts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balance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4EEA4-87A2-2D40-820A-3DCFBA921AE2}"/>
              </a:ext>
            </a:extLst>
          </p:cNvPr>
          <p:cNvSpPr txBox="1"/>
          <p:nvPr/>
        </p:nvSpPr>
        <p:spPr>
          <a:xfrm>
            <a:off x="81678" y="3398221"/>
            <a:ext cx="301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Reflections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8796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80C3DF-B313-A746-8FDA-FE45DB088968}"/>
              </a:ext>
            </a:extLst>
          </p:cNvPr>
          <p:cNvSpPr txBox="1"/>
          <p:nvPr/>
        </p:nvSpPr>
        <p:spPr>
          <a:xfrm>
            <a:off x="478972" y="2705724"/>
            <a:ext cx="11234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Yan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Yan,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Liyuan,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Tang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Bing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Studio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8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4EEA4-87A2-2D40-820A-3DCFBA921AE2}"/>
              </a:ext>
            </a:extLst>
          </p:cNvPr>
          <p:cNvSpPr txBox="1"/>
          <p:nvPr/>
        </p:nvSpPr>
        <p:spPr>
          <a:xfrm>
            <a:off x="4055622" y="2336392"/>
            <a:ext cx="4080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Appreciate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helps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from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361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078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2610721"/>
            <a:ext cx="503556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Showcase</a:t>
            </a:r>
            <a:r>
              <a:rPr lang="zh-CN" altLang="en-US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example</a:t>
            </a:r>
            <a:endParaRPr lang="en-US" b="1" cap="all" spc="20" dirty="0">
              <a:solidFill>
                <a:srgbClr val="00FFFF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For</a:t>
            </a: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You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5ADF1E-B15E-764B-8D26-00FC8A135228}"/>
              </a:ext>
            </a:extLst>
          </p:cNvPr>
          <p:cNvSpPr/>
          <p:nvPr/>
        </p:nvSpPr>
        <p:spPr>
          <a:xfrm>
            <a:off x="7900416" y="603504"/>
            <a:ext cx="2907792" cy="5577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6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Them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udio 8 Template.potx" id="{99B69793-C055-4CED-BA90-6EFA9DF8C3AB}" vid="{94D654F6-CE55-48D3-9A60-3A0B20C4B8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5264</TotalTime>
  <Words>1634</Words>
  <Application>Microsoft Macintosh PowerPoint</Application>
  <PresentationFormat>Widescreen</PresentationFormat>
  <Paragraphs>429</Paragraphs>
  <Slides>88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88</vt:i4>
      </vt:variant>
    </vt:vector>
  </HeadingPairs>
  <TitlesOfParts>
    <vt:vector size="99" baseType="lpstr">
      <vt:lpstr>Arial</vt:lpstr>
      <vt:lpstr>Calibri</vt:lpstr>
      <vt:lpstr>Calibri Light</vt:lpstr>
      <vt:lpstr>Segoe</vt:lpstr>
      <vt:lpstr>Segoe UI</vt:lpstr>
      <vt:lpstr>Segoe UI Light</vt:lpstr>
      <vt:lpstr>Segoe UI Semibold</vt:lpstr>
      <vt:lpstr>Office 佈景主題</vt:lpstr>
      <vt:lpstr>Dark Theme Master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4Engagement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4Engagement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Yifei Gong</cp:lastModifiedBy>
  <cp:revision>245</cp:revision>
  <cp:lastPrinted>2018-07-16T03:57:53Z</cp:lastPrinted>
  <dcterms:modified xsi:type="dcterms:W3CDTF">2019-09-19T11:22:44Z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leejay@microsoft.com</vt:lpwstr>
  </property>
  <property fmtid="{D5CDD505-2E9C-101B-9397-08002B2CF9AE}" pid="5" name="MSIP_Label_f42aa342-8706-4288-bd11-ebb85995028c_SetDate">
    <vt:lpwstr>2017-10-28T06:50:44.9836766Z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